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Default Extension="sldx" ContentType="application/vnd.openxmlformats-officedocument.presentationml.slide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313" r:id="rId2"/>
    <p:sldId id="296" r:id="rId3"/>
    <p:sldId id="314" r:id="rId4"/>
    <p:sldId id="299" r:id="rId5"/>
    <p:sldId id="281" r:id="rId6"/>
    <p:sldId id="286" r:id="rId7"/>
    <p:sldId id="282" r:id="rId8"/>
    <p:sldId id="283" r:id="rId9"/>
    <p:sldId id="284" r:id="rId10"/>
    <p:sldId id="289" r:id="rId11"/>
    <p:sldId id="288" r:id="rId12"/>
    <p:sldId id="287" r:id="rId13"/>
    <p:sldId id="304" r:id="rId14"/>
    <p:sldId id="280" r:id="rId15"/>
    <p:sldId id="317" r:id="rId16"/>
    <p:sldId id="258" r:id="rId17"/>
    <p:sldId id="263" r:id="rId18"/>
    <p:sldId id="264" r:id="rId19"/>
    <p:sldId id="265" r:id="rId20"/>
    <p:sldId id="306" r:id="rId21"/>
    <p:sldId id="277" r:id="rId22"/>
    <p:sldId id="278" r:id="rId23"/>
    <p:sldId id="318" r:id="rId24"/>
    <p:sldId id="320" r:id="rId25"/>
    <p:sldId id="315" r:id="rId26"/>
    <p:sldId id="31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3300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69" autoAdjust="0"/>
    <p:restoredTop sz="94660"/>
  </p:normalViewPr>
  <p:slideViewPr>
    <p:cSldViewPr>
      <p:cViewPr>
        <p:scale>
          <a:sx n="110" d="100"/>
          <a:sy n="110" d="100"/>
        </p:scale>
        <p:origin x="-12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8.4722222222222449E-2"/>
          <c:y val="7.7174716940537472E-2"/>
          <c:w val="0.84444444444444533"/>
          <c:h val="0.70473687572277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923075240594944"/>
                  <c:y val="-0.212906099561628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8128608923885021E-2"/>
                  <c:y val="8.4550907895967267E-2"/>
                </c:manualLayout>
              </c:layout>
              <c:showVal val="1"/>
            </c:dLbl>
            <c:dLbl>
              <c:idx val="3"/>
              <c:layout>
                <c:manualLayout>
                  <c:x val="-5.8579177602799647E-2"/>
                  <c:y val="-8.993441223139631E-2"/>
                </c:manualLayout>
              </c:layout>
              <c:showVal val="1"/>
            </c:dLbl>
            <c:dLbl>
              <c:idx val="4"/>
              <c:layout>
                <c:manualLayout>
                  <c:x val="-3.4183945756780416E-2"/>
                  <c:y val="-8.9169613802006234E-2"/>
                </c:manualLayout>
              </c:layout>
              <c:showVal val="1"/>
            </c:dLbl>
            <c:dLbl>
              <c:idx val="5"/>
              <c:layout>
                <c:manualLayout>
                  <c:x val="-5.8385170603674465E-2"/>
                  <c:y val="-6.6241629239168431E-2"/>
                </c:manualLayout>
              </c:layout>
              <c:showVal val="1"/>
            </c:dLbl>
            <c:dLbl>
              <c:idx val="6"/>
              <c:layout>
                <c:manualLayout>
                  <c:x val="-6.1279636920384947E-2"/>
                  <c:y val="-9.8260797945297726E-2"/>
                </c:manualLayout>
              </c:layout>
              <c:showVal val="1"/>
            </c:dLbl>
            <c:dLbl>
              <c:idx val="7"/>
              <c:layout>
                <c:manualLayout>
                  <c:x val="-4.6228893263341966E-2"/>
                  <c:y val="-3.5700118333647099E-2"/>
                </c:manualLayout>
              </c:layout>
              <c:showVal val="1"/>
            </c:dLbl>
            <c:dLbl>
              <c:idx val="8"/>
              <c:layout>
                <c:manualLayout>
                  <c:x val="-3.4322178477690292E-2"/>
                  <c:y val="2.1347120996154192E-3"/>
                </c:manualLayout>
              </c:layout>
              <c:showVal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2800"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</c:v>
                </c:pt>
                <c:pt idx="7">
                  <c:v>Доходы от платных услуг</c:v>
                </c:pt>
                <c:pt idx="8">
                  <c:v>Штрафы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60.4</c:v>
                </c:pt>
                <c:pt idx="1">
                  <c:v>1.4</c:v>
                </c:pt>
                <c:pt idx="2">
                  <c:v>7.3</c:v>
                </c:pt>
                <c:pt idx="3">
                  <c:v>0.30000000000000032</c:v>
                </c:pt>
                <c:pt idx="4">
                  <c:v>3.4</c:v>
                </c:pt>
                <c:pt idx="5">
                  <c:v>9.5</c:v>
                </c:pt>
                <c:pt idx="6">
                  <c:v>0.30000000000000032</c:v>
                </c:pt>
                <c:pt idx="7">
                  <c:v>12.1</c:v>
                </c:pt>
                <c:pt idx="8">
                  <c:v>1.3</c:v>
                </c:pt>
              </c:numCache>
            </c:numRef>
          </c:val>
        </c:ser>
      </c:pie3DChart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4.2538057742782152E-2"/>
          <c:y val="0.80835846157924918"/>
          <c:w val="0.92186821959755061"/>
          <c:h val="0.1783506614740385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8.7682161315624993E-2"/>
                  <c:y val="1.9653602352187785E-2"/>
                </c:manualLayout>
              </c:layout>
              <c:showVal val="1"/>
            </c:dLbl>
            <c:dLbl>
              <c:idx val="1"/>
              <c:layout>
                <c:manualLayout>
                  <c:x val="4.0174310927598482E-2"/>
                  <c:y val="-5.98523106684151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4045853614055714"/>
                  <c:y val="-0.201834391578678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82269654078307"/>
                  <c:y val="-2.0156816946806065E-3"/>
                </c:manualLayout>
              </c:layout>
              <c:showVal val="1"/>
            </c:dLbl>
            <c:dLbl>
              <c:idx val="4"/>
              <c:layout>
                <c:manualLayout>
                  <c:x val="8.8515725564423123E-2"/>
                  <c:y val="-1.308889393764257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18.5</c:v>
                </c:pt>
                <c:pt idx="1">
                  <c:v>6.2</c:v>
                </c:pt>
                <c:pt idx="2">
                  <c:v>75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</c:pie3DChart>
    </c:plotArea>
    <c:legend>
      <c:legendPos val="b"/>
      <c:layout/>
      <c:spPr>
        <a:solidFill>
          <a:schemeClr val="accent5">
            <a:lumMod val="40000"/>
            <a:lumOff val="60000"/>
          </a:schemeClr>
        </a:solidFill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6089726972406694E-2"/>
          <c:y val="2.1979281402489691E-2"/>
          <c:w val="0.58409369519246157"/>
          <c:h val="0.946272867682803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5.8599999999999985</c:v>
                </c:pt>
                <c:pt idx="1">
                  <c:v>0.62000000000000155</c:v>
                </c:pt>
                <c:pt idx="2">
                  <c:v>6.6599999999999975</c:v>
                </c:pt>
                <c:pt idx="3">
                  <c:v>46.75</c:v>
                </c:pt>
                <c:pt idx="4">
                  <c:v>3.05</c:v>
                </c:pt>
                <c:pt idx="5">
                  <c:v>30.959999999999987</c:v>
                </c:pt>
                <c:pt idx="6">
                  <c:v>0.84000000000000064</c:v>
                </c:pt>
                <c:pt idx="7">
                  <c:v>5.26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22868874018981"/>
          <c:y val="4.0663401246684903E-2"/>
          <c:w val="0.32372673216746289"/>
          <c:h val="0.68666967159146164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200" baseline="0">
              <a:latin typeface="Book Antiqu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BD7BE-9E7D-4264-A66F-1D51A3A07505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A301AC-F0F6-4A13-9DD9-FEC1284CA3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u="sng" dirty="0" smtClean="0">
              <a:latin typeface="Book Antiqua" pitchFamily="18" charset="0"/>
            </a:rPr>
            <a:t>ВСЕГО ДОХОДОВ</a:t>
          </a:r>
          <a:endParaRPr lang="ru-RU" sz="1800" b="1" u="sng" dirty="0">
            <a:latin typeface="Book Antiqua" pitchFamily="18" charset="0"/>
          </a:endParaRPr>
        </a:p>
      </dgm:t>
    </dgm:pt>
    <dgm:pt modelId="{CE7CCD66-E87D-4C3D-80D6-21DF9E7529E3}" type="parTrans" cxnId="{CBAB0491-F9A0-4B88-A27B-8B6E0F2BA9B2}">
      <dgm:prSet/>
      <dgm:spPr/>
      <dgm:t>
        <a:bodyPr/>
        <a:lstStyle/>
        <a:p>
          <a:endParaRPr lang="ru-RU"/>
        </a:p>
      </dgm:t>
    </dgm:pt>
    <dgm:pt modelId="{2AF66234-575B-4538-96A5-6BD386595546}" type="sibTrans" cxnId="{CBAB0491-F9A0-4B88-A27B-8B6E0F2BA9B2}">
      <dgm:prSet/>
      <dgm:spPr/>
      <dgm:t>
        <a:bodyPr/>
        <a:lstStyle/>
        <a:p>
          <a:endParaRPr lang="ru-RU"/>
        </a:p>
      </dgm:t>
    </dgm:pt>
    <dgm:pt modelId="{4C128447-4B4F-4091-BFD1-4FA50E07FF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Book Antiqua" pitchFamily="18" charset="0"/>
            </a:rPr>
            <a:t>2015 год – 694652,77</a:t>
          </a:r>
          <a:endParaRPr lang="ru-RU" sz="2400" dirty="0">
            <a:solidFill>
              <a:schemeClr val="tx1"/>
            </a:solidFill>
            <a:latin typeface="Book Antiqua" pitchFamily="18" charset="0"/>
          </a:endParaRPr>
        </a:p>
      </dgm:t>
    </dgm:pt>
    <dgm:pt modelId="{99C49ED5-4A2A-42B2-BD9B-C45C6299E74D}" type="parTrans" cxnId="{65AC3443-F158-4172-B134-DCCA06CBE2F4}">
      <dgm:prSet/>
      <dgm:spPr/>
      <dgm:t>
        <a:bodyPr/>
        <a:lstStyle/>
        <a:p>
          <a:endParaRPr lang="ru-RU"/>
        </a:p>
      </dgm:t>
    </dgm:pt>
    <dgm:pt modelId="{0B632B01-6E00-46DC-B1A7-737758B230F0}" type="sibTrans" cxnId="{65AC3443-F158-4172-B134-DCCA06CBE2F4}">
      <dgm:prSet/>
      <dgm:spPr/>
      <dgm:t>
        <a:bodyPr/>
        <a:lstStyle/>
        <a:p>
          <a:endParaRPr lang="ru-RU"/>
        </a:p>
      </dgm:t>
    </dgm:pt>
    <dgm:pt modelId="{77C312CD-E447-4887-8A0B-084F32F779B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Book Antiqua" pitchFamily="18" charset="0"/>
            </a:rPr>
            <a:t>2016 год  - 729952,74</a:t>
          </a:r>
          <a:endParaRPr lang="ru-RU" sz="2400" dirty="0">
            <a:solidFill>
              <a:schemeClr val="tx1"/>
            </a:solidFill>
            <a:latin typeface="Book Antiqua" pitchFamily="18" charset="0"/>
          </a:endParaRPr>
        </a:p>
      </dgm:t>
    </dgm:pt>
    <dgm:pt modelId="{49762164-0815-4C2C-A5E0-03E264748CDA}" type="parTrans" cxnId="{C9BE4EBE-9D5B-4837-831A-958BCF4043D9}">
      <dgm:prSet/>
      <dgm:spPr/>
      <dgm:t>
        <a:bodyPr/>
        <a:lstStyle/>
        <a:p>
          <a:endParaRPr lang="ru-RU"/>
        </a:p>
      </dgm:t>
    </dgm:pt>
    <dgm:pt modelId="{68DE939C-5100-488E-92C0-3380A0CE08BA}" type="sibTrans" cxnId="{C9BE4EBE-9D5B-4837-831A-958BCF4043D9}">
      <dgm:prSet/>
      <dgm:spPr/>
      <dgm:t>
        <a:bodyPr/>
        <a:lstStyle/>
        <a:p>
          <a:endParaRPr lang="ru-RU"/>
        </a:p>
      </dgm:t>
    </dgm:pt>
    <dgm:pt modelId="{649C75FB-013C-417A-B778-1677B6F36F4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u="sng" dirty="0" smtClean="0">
              <a:latin typeface="Book Antiqua" pitchFamily="18" charset="0"/>
            </a:rPr>
            <a:t>ВСЕГО РАСХОДОВ</a:t>
          </a:r>
          <a:endParaRPr lang="ru-RU" sz="1800" b="1" u="sng" dirty="0">
            <a:latin typeface="Book Antiqua" pitchFamily="18" charset="0"/>
          </a:endParaRPr>
        </a:p>
      </dgm:t>
    </dgm:pt>
    <dgm:pt modelId="{0445BD11-1179-491E-A44C-73DFB2B062C1}" type="parTrans" cxnId="{EBA559FA-FB8D-4EEA-9AFD-D045946522E5}">
      <dgm:prSet/>
      <dgm:spPr/>
      <dgm:t>
        <a:bodyPr/>
        <a:lstStyle/>
        <a:p>
          <a:endParaRPr lang="ru-RU"/>
        </a:p>
      </dgm:t>
    </dgm:pt>
    <dgm:pt modelId="{E18ACBF5-8996-4A1F-A3DF-8CBF5D1753D4}" type="sibTrans" cxnId="{EBA559FA-FB8D-4EEA-9AFD-D045946522E5}">
      <dgm:prSet/>
      <dgm:spPr/>
      <dgm:t>
        <a:bodyPr/>
        <a:lstStyle/>
        <a:p>
          <a:endParaRPr lang="ru-RU"/>
        </a:p>
      </dgm:t>
    </dgm:pt>
    <dgm:pt modelId="{59FA067F-379B-4F10-A426-EE8D06093D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2015 год – 694652,77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E2DC4D96-1933-4CA8-810B-439141BC9BE1}" type="parTrans" cxnId="{0F5AD917-24AE-498A-94FE-D65950CC5F20}">
      <dgm:prSet/>
      <dgm:spPr/>
      <dgm:t>
        <a:bodyPr/>
        <a:lstStyle/>
        <a:p>
          <a:endParaRPr lang="ru-RU"/>
        </a:p>
      </dgm:t>
    </dgm:pt>
    <dgm:pt modelId="{3DB67363-5FB5-4C80-AE12-E1134FC95D66}" type="sibTrans" cxnId="{0F5AD917-24AE-498A-94FE-D65950CC5F20}">
      <dgm:prSet/>
      <dgm:spPr/>
      <dgm:t>
        <a:bodyPr/>
        <a:lstStyle/>
        <a:p>
          <a:endParaRPr lang="ru-RU"/>
        </a:p>
      </dgm:t>
    </dgm:pt>
    <dgm:pt modelId="{B57A55AE-D9AC-4517-8CAA-29F9E4147D0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2016 год – 729952,74, в том числе условно утвержденные расходы – 5511,04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6F76309E-FD55-40C4-98A8-116A8CD80496}" type="parTrans" cxnId="{B89E6E4E-1246-4394-91CF-7C6A132B4D39}">
      <dgm:prSet/>
      <dgm:spPr/>
      <dgm:t>
        <a:bodyPr/>
        <a:lstStyle/>
        <a:p>
          <a:endParaRPr lang="ru-RU"/>
        </a:p>
      </dgm:t>
    </dgm:pt>
    <dgm:pt modelId="{BAF9D277-7A37-45D4-BCFA-2F18F43F28C0}" type="sibTrans" cxnId="{B89E6E4E-1246-4394-91CF-7C6A132B4D39}">
      <dgm:prSet/>
      <dgm:spPr/>
      <dgm:t>
        <a:bodyPr/>
        <a:lstStyle/>
        <a:p>
          <a:endParaRPr lang="ru-RU"/>
        </a:p>
      </dgm:t>
    </dgm:pt>
    <dgm:pt modelId="{6492A657-BBA3-4ADB-926C-314ADCF5A22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2017 год – 774393,41, в том числе условно утвержденные расходы – 11249,61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1B4BB899-7638-49D7-B561-8FFF6036B3B5}" type="parTrans" cxnId="{13F20B8F-7822-4FF4-AB7C-420F3EB61591}">
      <dgm:prSet/>
      <dgm:spPr/>
      <dgm:t>
        <a:bodyPr/>
        <a:lstStyle/>
        <a:p>
          <a:endParaRPr lang="ru-RU"/>
        </a:p>
      </dgm:t>
    </dgm:pt>
    <dgm:pt modelId="{7169FF10-B48A-4FA1-B52E-8D7A6DF875F3}" type="sibTrans" cxnId="{13F20B8F-7822-4FF4-AB7C-420F3EB61591}">
      <dgm:prSet/>
      <dgm:spPr/>
      <dgm:t>
        <a:bodyPr/>
        <a:lstStyle/>
        <a:p>
          <a:endParaRPr lang="ru-RU"/>
        </a:p>
      </dgm:t>
    </dgm:pt>
    <dgm:pt modelId="{1686E58D-D4C9-474C-9BE9-EC9AD273D052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Book Antiqua" pitchFamily="18" charset="0"/>
            </a:rPr>
            <a:t>2017 год – 774393,41</a:t>
          </a:r>
          <a:endParaRPr lang="ru-RU" sz="2400" dirty="0">
            <a:solidFill>
              <a:schemeClr val="tx1"/>
            </a:solidFill>
            <a:latin typeface="Book Antiqua" pitchFamily="18" charset="0"/>
          </a:endParaRPr>
        </a:p>
      </dgm:t>
    </dgm:pt>
    <dgm:pt modelId="{3CB186DE-FED3-42FF-8AE5-A98777C17A1C}" type="parTrans" cxnId="{1916F2B0-DF3A-4505-9015-7BE821644449}">
      <dgm:prSet/>
      <dgm:spPr/>
      <dgm:t>
        <a:bodyPr/>
        <a:lstStyle/>
        <a:p>
          <a:endParaRPr lang="ru-RU"/>
        </a:p>
      </dgm:t>
    </dgm:pt>
    <dgm:pt modelId="{8CA54F38-2117-4EBA-84DD-D55D9C93105E}" type="sibTrans" cxnId="{1916F2B0-DF3A-4505-9015-7BE821644449}">
      <dgm:prSet/>
      <dgm:spPr/>
      <dgm:t>
        <a:bodyPr/>
        <a:lstStyle/>
        <a:p>
          <a:endParaRPr lang="ru-RU"/>
        </a:p>
      </dgm:t>
    </dgm:pt>
    <dgm:pt modelId="{28007ADA-BE86-4D2E-860D-DC227926508A}" type="pres">
      <dgm:prSet presAssocID="{02FBD7BE-9E7D-4264-A66F-1D51A3A075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65A13-1938-455A-8FC6-CA77550699E1}" type="pres">
      <dgm:prSet presAssocID="{D1A301AC-F0F6-4A13-9DD9-FEC1284CA395}" presName="compNode" presStyleCnt="0"/>
      <dgm:spPr/>
    </dgm:pt>
    <dgm:pt modelId="{B76EAC82-81DB-4941-9EFC-94E6722019AF}" type="pres">
      <dgm:prSet presAssocID="{D1A301AC-F0F6-4A13-9DD9-FEC1284CA395}" presName="aNode" presStyleLbl="bgShp" presStyleIdx="0" presStyleCnt="2"/>
      <dgm:spPr/>
      <dgm:t>
        <a:bodyPr/>
        <a:lstStyle/>
        <a:p>
          <a:endParaRPr lang="ru-RU"/>
        </a:p>
      </dgm:t>
    </dgm:pt>
    <dgm:pt modelId="{E925ACE2-B40E-40C9-91BB-1F649458212D}" type="pres">
      <dgm:prSet presAssocID="{D1A301AC-F0F6-4A13-9DD9-FEC1284CA395}" presName="textNode" presStyleLbl="bgShp" presStyleIdx="0" presStyleCnt="2"/>
      <dgm:spPr/>
      <dgm:t>
        <a:bodyPr/>
        <a:lstStyle/>
        <a:p>
          <a:endParaRPr lang="ru-RU"/>
        </a:p>
      </dgm:t>
    </dgm:pt>
    <dgm:pt modelId="{4D3E51C6-C170-4D2E-963C-C39F306AA4AE}" type="pres">
      <dgm:prSet presAssocID="{D1A301AC-F0F6-4A13-9DD9-FEC1284CA395}" presName="compChildNode" presStyleCnt="0"/>
      <dgm:spPr/>
    </dgm:pt>
    <dgm:pt modelId="{723881F3-0BFB-4A25-8248-2E829E142266}" type="pres">
      <dgm:prSet presAssocID="{D1A301AC-F0F6-4A13-9DD9-FEC1284CA395}" presName="theInnerList" presStyleCnt="0"/>
      <dgm:spPr/>
    </dgm:pt>
    <dgm:pt modelId="{76DEA889-E440-4575-820A-FA8E06412F16}" type="pres">
      <dgm:prSet presAssocID="{4C128447-4B4F-4091-BFD1-4FA50E07FFC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BCF1-0C74-4CAC-ABB8-4ABF10F7098A}" type="pres">
      <dgm:prSet presAssocID="{4C128447-4B4F-4091-BFD1-4FA50E07FFC3}" presName="aSpace2" presStyleCnt="0"/>
      <dgm:spPr/>
    </dgm:pt>
    <dgm:pt modelId="{4EECEB74-5773-4747-B936-B33D840FA41C}" type="pres">
      <dgm:prSet presAssocID="{77C312CD-E447-4887-8A0B-084F32F779B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0D535-3933-4FC1-B439-661B896DB4E7}" type="pres">
      <dgm:prSet presAssocID="{77C312CD-E447-4887-8A0B-084F32F779B4}" presName="aSpace2" presStyleCnt="0"/>
      <dgm:spPr/>
    </dgm:pt>
    <dgm:pt modelId="{C2503C98-4F6E-4820-A0D5-2C7BBBD53988}" type="pres">
      <dgm:prSet presAssocID="{1686E58D-D4C9-474C-9BE9-EC9AD273D05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3478-F5F2-40AD-8F9E-3368B91A400E}" type="pres">
      <dgm:prSet presAssocID="{D1A301AC-F0F6-4A13-9DD9-FEC1284CA395}" presName="aSpace" presStyleCnt="0"/>
      <dgm:spPr/>
    </dgm:pt>
    <dgm:pt modelId="{A5763BC6-80EC-46D4-A7E2-BC13E4EBBB6C}" type="pres">
      <dgm:prSet presAssocID="{649C75FB-013C-417A-B778-1677B6F36F43}" presName="compNode" presStyleCnt="0"/>
      <dgm:spPr/>
    </dgm:pt>
    <dgm:pt modelId="{65C891C9-A79D-4AB5-BDBE-6304DDCA79B8}" type="pres">
      <dgm:prSet presAssocID="{649C75FB-013C-417A-B778-1677B6F36F43}" presName="aNode" presStyleLbl="bgShp" presStyleIdx="1" presStyleCnt="2"/>
      <dgm:spPr/>
      <dgm:t>
        <a:bodyPr/>
        <a:lstStyle/>
        <a:p>
          <a:endParaRPr lang="ru-RU"/>
        </a:p>
      </dgm:t>
    </dgm:pt>
    <dgm:pt modelId="{B9A55AA4-DD92-42AC-B525-BECC4034A93E}" type="pres">
      <dgm:prSet presAssocID="{649C75FB-013C-417A-B778-1677B6F36F43}" presName="textNode" presStyleLbl="bgShp" presStyleIdx="1" presStyleCnt="2"/>
      <dgm:spPr/>
      <dgm:t>
        <a:bodyPr/>
        <a:lstStyle/>
        <a:p>
          <a:endParaRPr lang="ru-RU"/>
        </a:p>
      </dgm:t>
    </dgm:pt>
    <dgm:pt modelId="{EA08E03E-3C6C-4B08-9639-AA38113DDD1A}" type="pres">
      <dgm:prSet presAssocID="{649C75FB-013C-417A-B778-1677B6F36F43}" presName="compChildNode" presStyleCnt="0"/>
      <dgm:spPr/>
    </dgm:pt>
    <dgm:pt modelId="{AB6808E9-0CEE-4B3F-9840-80DDF8B8E50A}" type="pres">
      <dgm:prSet presAssocID="{649C75FB-013C-417A-B778-1677B6F36F43}" presName="theInnerList" presStyleCnt="0"/>
      <dgm:spPr/>
    </dgm:pt>
    <dgm:pt modelId="{86835D27-1F89-4BD4-832D-E26D897C369F}" type="pres">
      <dgm:prSet presAssocID="{59FA067F-379B-4F10-A426-EE8D06093D81}" presName="childNode" presStyleLbl="node1" presStyleIdx="3" presStyleCnt="6" custScaleY="196110" custLinFactY="-3485" custLinFactNeighborX="-3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9DAAA-39BD-4028-A109-0D5CC606D5E1}" type="pres">
      <dgm:prSet presAssocID="{59FA067F-379B-4F10-A426-EE8D06093D81}" presName="aSpace2" presStyleCnt="0"/>
      <dgm:spPr/>
    </dgm:pt>
    <dgm:pt modelId="{4396C1F3-E534-4EC0-9CC3-3AC8C05E7FE2}" type="pres">
      <dgm:prSet presAssocID="{B57A55AE-D9AC-4517-8CAA-29F9E4147D00}" presName="childNode" presStyleLbl="node1" presStyleIdx="4" presStyleCnt="6" custScaleY="228029" custLinFactNeighborX="-359" custLinFactNeighborY="-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B85FE-2056-46B4-B800-E046D518BB5B}" type="pres">
      <dgm:prSet presAssocID="{B57A55AE-D9AC-4517-8CAA-29F9E4147D00}" presName="aSpace2" presStyleCnt="0"/>
      <dgm:spPr/>
    </dgm:pt>
    <dgm:pt modelId="{9C0E5532-45A1-44B2-BE77-B741E0523B79}" type="pres">
      <dgm:prSet presAssocID="{6492A657-BBA3-4ADB-926C-314ADCF5A22F}" presName="childNode" presStyleLbl="node1" presStyleIdx="5" presStyleCnt="6" custScaleY="23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57561-EA2A-4362-9989-0D31247EED3E}" type="presOf" srcId="{6492A657-BBA3-4ADB-926C-314ADCF5A22F}" destId="{9C0E5532-45A1-44B2-BE77-B741E0523B79}" srcOrd="0" destOrd="0" presId="urn:microsoft.com/office/officeart/2005/8/layout/lProcess2"/>
    <dgm:cxn modelId="{7EC7542F-2933-4F48-A4F4-19DAB180A940}" type="presOf" srcId="{59FA067F-379B-4F10-A426-EE8D06093D81}" destId="{86835D27-1F89-4BD4-832D-E26D897C369F}" srcOrd="0" destOrd="0" presId="urn:microsoft.com/office/officeart/2005/8/layout/lProcess2"/>
    <dgm:cxn modelId="{B42B4A7C-9409-45F9-81D5-FE04C4410B27}" type="presOf" srcId="{649C75FB-013C-417A-B778-1677B6F36F43}" destId="{B9A55AA4-DD92-42AC-B525-BECC4034A93E}" srcOrd="1" destOrd="0" presId="urn:microsoft.com/office/officeart/2005/8/layout/lProcess2"/>
    <dgm:cxn modelId="{46003B3D-F922-42AD-8F2C-05D4944D1DE4}" type="presOf" srcId="{1686E58D-D4C9-474C-9BE9-EC9AD273D052}" destId="{C2503C98-4F6E-4820-A0D5-2C7BBBD53988}" srcOrd="0" destOrd="0" presId="urn:microsoft.com/office/officeart/2005/8/layout/lProcess2"/>
    <dgm:cxn modelId="{65AC3443-F158-4172-B134-DCCA06CBE2F4}" srcId="{D1A301AC-F0F6-4A13-9DD9-FEC1284CA395}" destId="{4C128447-4B4F-4091-BFD1-4FA50E07FFC3}" srcOrd="0" destOrd="0" parTransId="{99C49ED5-4A2A-42B2-BD9B-C45C6299E74D}" sibTransId="{0B632B01-6E00-46DC-B1A7-737758B230F0}"/>
    <dgm:cxn modelId="{1B767BCD-E78E-4B33-A6E8-7B1CBA99EB40}" type="presOf" srcId="{D1A301AC-F0F6-4A13-9DD9-FEC1284CA395}" destId="{B76EAC82-81DB-4941-9EFC-94E6722019AF}" srcOrd="0" destOrd="0" presId="urn:microsoft.com/office/officeart/2005/8/layout/lProcess2"/>
    <dgm:cxn modelId="{542B34D1-3A79-4A32-BE6D-1AF20B33A03A}" type="presOf" srcId="{B57A55AE-D9AC-4517-8CAA-29F9E4147D00}" destId="{4396C1F3-E534-4EC0-9CC3-3AC8C05E7FE2}" srcOrd="0" destOrd="0" presId="urn:microsoft.com/office/officeart/2005/8/layout/lProcess2"/>
    <dgm:cxn modelId="{C9BE4EBE-9D5B-4837-831A-958BCF4043D9}" srcId="{D1A301AC-F0F6-4A13-9DD9-FEC1284CA395}" destId="{77C312CD-E447-4887-8A0B-084F32F779B4}" srcOrd="1" destOrd="0" parTransId="{49762164-0815-4C2C-A5E0-03E264748CDA}" sibTransId="{68DE939C-5100-488E-92C0-3380A0CE08BA}"/>
    <dgm:cxn modelId="{A3A3E753-BF08-48B3-A928-C14B4A5EB2E1}" type="presOf" srcId="{649C75FB-013C-417A-B778-1677B6F36F43}" destId="{65C891C9-A79D-4AB5-BDBE-6304DDCA79B8}" srcOrd="0" destOrd="0" presId="urn:microsoft.com/office/officeart/2005/8/layout/lProcess2"/>
    <dgm:cxn modelId="{A810AA95-D32A-4125-BB24-16771ABB8EBD}" type="presOf" srcId="{4C128447-4B4F-4091-BFD1-4FA50E07FFC3}" destId="{76DEA889-E440-4575-820A-FA8E06412F16}" srcOrd="0" destOrd="0" presId="urn:microsoft.com/office/officeart/2005/8/layout/lProcess2"/>
    <dgm:cxn modelId="{A14A2FF2-6D94-4666-8CB8-DA2CF900FDC3}" type="presOf" srcId="{77C312CD-E447-4887-8A0B-084F32F779B4}" destId="{4EECEB74-5773-4747-B936-B33D840FA41C}" srcOrd="0" destOrd="0" presId="urn:microsoft.com/office/officeart/2005/8/layout/lProcess2"/>
    <dgm:cxn modelId="{ED558A5B-0A77-4ADE-811F-C9E447190044}" type="presOf" srcId="{02FBD7BE-9E7D-4264-A66F-1D51A3A07505}" destId="{28007ADA-BE86-4D2E-860D-DC227926508A}" srcOrd="0" destOrd="0" presId="urn:microsoft.com/office/officeart/2005/8/layout/lProcess2"/>
    <dgm:cxn modelId="{1916F2B0-DF3A-4505-9015-7BE821644449}" srcId="{D1A301AC-F0F6-4A13-9DD9-FEC1284CA395}" destId="{1686E58D-D4C9-474C-9BE9-EC9AD273D052}" srcOrd="2" destOrd="0" parTransId="{3CB186DE-FED3-42FF-8AE5-A98777C17A1C}" sibTransId="{8CA54F38-2117-4EBA-84DD-D55D9C93105E}"/>
    <dgm:cxn modelId="{CBAB0491-F9A0-4B88-A27B-8B6E0F2BA9B2}" srcId="{02FBD7BE-9E7D-4264-A66F-1D51A3A07505}" destId="{D1A301AC-F0F6-4A13-9DD9-FEC1284CA395}" srcOrd="0" destOrd="0" parTransId="{CE7CCD66-E87D-4C3D-80D6-21DF9E7529E3}" sibTransId="{2AF66234-575B-4538-96A5-6BD386595546}"/>
    <dgm:cxn modelId="{13F20B8F-7822-4FF4-AB7C-420F3EB61591}" srcId="{649C75FB-013C-417A-B778-1677B6F36F43}" destId="{6492A657-BBA3-4ADB-926C-314ADCF5A22F}" srcOrd="2" destOrd="0" parTransId="{1B4BB899-7638-49D7-B561-8FFF6036B3B5}" sibTransId="{7169FF10-B48A-4FA1-B52E-8D7A6DF875F3}"/>
    <dgm:cxn modelId="{0F5AD917-24AE-498A-94FE-D65950CC5F20}" srcId="{649C75FB-013C-417A-B778-1677B6F36F43}" destId="{59FA067F-379B-4F10-A426-EE8D06093D81}" srcOrd="0" destOrd="0" parTransId="{E2DC4D96-1933-4CA8-810B-439141BC9BE1}" sibTransId="{3DB67363-5FB5-4C80-AE12-E1134FC95D66}"/>
    <dgm:cxn modelId="{B89E6E4E-1246-4394-91CF-7C6A132B4D39}" srcId="{649C75FB-013C-417A-B778-1677B6F36F43}" destId="{B57A55AE-D9AC-4517-8CAA-29F9E4147D00}" srcOrd="1" destOrd="0" parTransId="{6F76309E-FD55-40C4-98A8-116A8CD80496}" sibTransId="{BAF9D277-7A37-45D4-BCFA-2F18F43F28C0}"/>
    <dgm:cxn modelId="{883BEAC9-CB48-49E4-B0E4-C5B166673F4E}" type="presOf" srcId="{D1A301AC-F0F6-4A13-9DD9-FEC1284CA395}" destId="{E925ACE2-B40E-40C9-91BB-1F649458212D}" srcOrd="1" destOrd="0" presId="urn:microsoft.com/office/officeart/2005/8/layout/lProcess2"/>
    <dgm:cxn modelId="{EBA559FA-FB8D-4EEA-9AFD-D045946522E5}" srcId="{02FBD7BE-9E7D-4264-A66F-1D51A3A07505}" destId="{649C75FB-013C-417A-B778-1677B6F36F43}" srcOrd="1" destOrd="0" parTransId="{0445BD11-1179-491E-A44C-73DFB2B062C1}" sibTransId="{E18ACBF5-8996-4A1F-A3DF-8CBF5D1753D4}"/>
    <dgm:cxn modelId="{24553058-F6C2-4984-8F21-7A2D41E87CC8}" type="presParOf" srcId="{28007ADA-BE86-4D2E-860D-DC227926508A}" destId="{38665A13-1938-455A-8FC6-CA77550699E1}" srcOrd="0" destOrd="0" presId="urn:microsoft.com/office/officeart/2005/8/layout/lProcess2"/>
    <dgm:cxn modelId="{E2F64F3D-400A-497F-AE35-A2AB0CEE3C07}" type="presParOf" srcId="{38665A13-1938-455A-8FC6-CA77550699E1}" destId="{B76EAC82-81DB-4941-9EFC-94E6722019AF}" srcOrd="0" destOrd="0" presId="urn:microsoft.com/office/officeart/2005/8/layout/lProcess2"/>
    <dgm:cxn modelId="{A8147EE2-C29A-49BA-A29B-21E44D680DA1}" type="presParOf" srcId="{38665A13-1938-455A-8FC6-CA77550699E1}" destId="{E925ACE2-B40E-40C9-91BB-1F649458212D}" srcOrd="1" destOrd="0" presId="urn:microsoft.com/office/officeart/2005/8/layout/lProcess2"/>
    <dgm:cxn modelId="{535398D4-531C-481B-8937-8B607C58F591}" type="presParOf" srcId="{38665A13-1938-455A-8FC6-CA77550699E1}" destId="{4D3E51C6-C170-4D2E-963C-C39F306AA4AE}" srcOrd="2" destOrd="0" presId="urn:microsoft.com/office/officeart/2005/8/layout/lProcess2"/>
    <dgm:cxn modelId="{5C18FB11-10B6-4AAE-A98A-4AC52F02DD6E}" type="presParOf" srcId="{4D3E51C6-C170-4D2E-963C-C39F306AA4AE}" destId="{723881F3-0BFB-4A25-8248-2E829E142266}" srcOrd="0" destOrd="0" presId="urn:microsoft.com/office/officeart/2005/8/layout/lProcess2"/>
    <dgm:cxn modelId="{05FC8FD5-954F-4643-B3CE-C6CD4E83594F}" type="presParOf" srcId="{723881F3-0BFB-4A25-8248-2E829E142266}" destId="{76DEA889-E440-4575-820A-FA8E06412F16}" srcOrd="0" destOrd="0" presId="urn:microsoft.com/office/officeart/2005/8/layout/lProcess2"/>
    <dgm:cxn modelId="{537162C5-D60B-4A26-B9B5-F1F425B42952}" type="presParOf" srcId="{723881F3-0BFB-4A25-8248-2E829E142266}" destId="{5765BCF1-0C74-4CAC-ABB8-4ABF10F7098A}" srcOrd="1" destOrd="0" presId="urn:microsoft.com/office/officeart/2005/8/layout/lProcess2"/>
    <dgm:cxn modelId="{67CB8D8B-DFA3-4A2E-A895-ED87DA37E2F8}" type="presParOf" srcId="{723881F3-0BFB-4A25-8248-2E829E142266}" destId="{4EECEB74-5773-4747-B936-B33D840FA41C}" srcOrd="2" destOrd="0" presId="urn:microsoft.com/office/officeart/2005/8/layout/lProcess2"/>
    <dgm:cxn modelId="{62E253A3-050C-451A-AADF-9DFB0DC5CB7B}" type="presParOf" srcId="{723881F3-0BFB-4A25-8248-2E829E142266}" destId="{6CB0D535-3933-4FC1-B439-661B896DB4E7}" srcOrd="3" destOrd="0" presId="urn:microsoft.com/office/officeart/2005/8/layout/lProcess2"/>
    <dgm:cxn modelId="{ACD6D3C6-5255-4E2B-BC67-AD4FE251E3BB}" type="presParOf" srcId="{723881F3-0BFB-4A25-8248-2E829E142266}" destId="{C2503C98-4F6E-4820-A0D5-2C7BBBD53988}" srcOrd="4" destOrd="0" presId="urn:microsoft.com/office/officeart/2005/8/layout/lProcess2"/>
    <dgm:cxn modelId="{EB2C04C4-1CF1-4F23-BC1E-21F3A0462E9A}" type="presParOf" srcId="{28007ADA-BE86-4D2E-860D-DC227926508A}" destId="{3A5C3478-F5F2-40AD-8F9E-3368B91A400E}" srcOrd="1" destOrd="0" presId="urn:microsoft.com/office/officeart/2005/8/layout/lProcess2"/>
    <dgm:cxn modelId="{E5A8DF5B-1761-46B3-AE73-F4A82291B767}" type="presParOf" srcId="{28007ADA-BE86-4D2E-860D-DC227926508A}" destId="{A5763BC6-80EC-46D4-A7E2-BC13E4EBBB6C}" srcOrd="2" destOrd="0" presId="urn:microsoft.com/office/officeart/2005/8/layout/lProcess2"/>
    <dgm:cxn modelId="{AD9F4DFE-A171-42F2-A0F2-5B0A9CD30D7A}" type="presParOf" srcId="{A5763BC6-80EC-46D4-A7E2-BC13E4EBBB6C}" destId="{65C891C9-A79D-4AB5-BDBE-6304DDCA79B8}" srcOrd="0" destOrd="0" presId="urn:microsoft.com/office/officeart/2005/8/layout/lProcess2"/>
    <dgm:cxn modelId="{04712DFC-8112-4F90-A2DB-3888FB251A5E}" type="presParOf" srcId="{A5763BC6-80EC-46D4-A7E2-BC13E4EBBB6C}" destId="{B9A55AA4-DD92-42AC-B525-BECC4034A93E}" srcOrd="1" destOrd="0" presId="urn:microsoft.com/office/officeart/2005/8/layout/lProcess2"/>
    <dgm:cxn modelId="{0C0C6F75-1ED6-4B8A-B6A8-C3311898D0EF}" type="presParOf" srcId="{A5763BC6-80EC-46D4-A7E2-BC13E4EBBB6C}" destId="{EA08E03E-3C6C-4B08-9639-AA38113DDD1A}" srcOrd="2" destOrd="0" presId="urn:microsoft.com/office/officeart/2005/8/layout/lProcess2"/>
    <dgm:cxn modelId="{B2365E0D-7F81-43C6-816E-D6C8F3E6B627}" type="presParOf" srcId="{EA08E03E-3C6C-4B08-9639-AA38113DDD1A}" destId="{AB6808E9-0CEE-4B3F-9840-80DDF8B8E50A}" srcOrd="0" destOrd="0" presId="urn:microsoft.com/office/officeart/2005/8/layout/lProcess2"/>
    <dgm:cxn modelId="{E84FDC45-5925-4B21-A34E-9D08462CBF18}" type="presParOf" srcId="{AB6808E9-0CEE-4B3F-9840-80DDF8B8E50A}" destId="{86835D27-1F89-4BD4-832D-E26D897C369F}" srcOrd="0" destOrd="0" presId="urn:microsoft.com/office/officeart/2005/8/layout/lProcess2"/>
    <dgm:cxn modelId="{D8C9F05B-E3E3-43BE-8DFF-07AB490FF008}" type="presParOf" srcId="{AB6808E9-0CEE-4B3F-9840-80DDF8B8E50A}" destId="{AA79DAAA-39BD-4028-A109-0D5CC606D5E1}" srcOrd="1" destOrd="0" presId="urn:microsoft.com/office/officeart/2005/8/layout/lProcess2"/>
    <dgm:cxn modelId="{CB68CAF5-0B1C-48C5-B29A-10B9A2253A30}" type="presParOf" srcId="{AB6808E9-0CEE-4B3F-9840-80DDF8B8E50A}" destId="{4396C1F3-E534-4EC0-9CC3-3AC8C05E7FE2}" srcOrd="2" destOrd="0" presId="urn:microsoft.com/office/officeart/2005/8/layout/lProcess2"/>
    <dgm:cxn modelId="{83B9DFE2-38E3-4E01-9AA1-1F94FB8F2D91}" type="presParOf" srcId="{AB6808E9-0CEE-4B3F-9840-80DDF8B8E50A}" destId="{361B85FE-2056-46B4-B800-E046D518BB5B}" srcOrd="3" destOrd="0" presId="urn:microsoft.com/office/officeart/2005/8/layout/lProcess2"/>
    <dgm:cxn modelId="{055944ED-201F-415C-81B1-C59A053D58F4}" type="presParOf" srcId="{AB6808E9-0CEE-4B3F-9840-80DDF8B8E50A}" destId="{9C0E5532-45A1-44B2-BE77-B741E0523B79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82394-B26F-49A0-B8CB-160485D32541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C1483B01-EB1D-4DEA-AE0B-967427435B17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2015 год – 22360,0</a:t>
          </a:r>
          <a:endParaRPr lang="ru-RU" dirty="0">
            <a:latin typeface="Book Antiqua" pitchFamily="18" charset="0"/>
          </a:endParaRPr>
        </a:p>
      </dgm:t>
    </dgm:pt>
    <dgm:pt modelId="{7A5DC818-FFD2-4C54-8FEB-E8F7C57B133B}" type="parTrans" cxnId="{6779290F-1E8D-4050-9C72-5034734A7DF7}">
      <dgm:prSet/>
      <dgm:spPr/>
      <dgm:t>
        <a:bodyPr/>
        <a:lstStyle/>
        <a:p>
          <a:endParaRPr lang="ru-RU"/>
        </a:p>
      </dgm:t>
    </dgm:pt>
    <dgm:pt modelId="{205C6612-F095-4F9C-A821-45D2DE45022D}" type="sibTrans" cxnId="{6779290F-1E8D-4050-9C72-5034734A7DF7}">
      <dgm:prSet/>
      <dgm:spPr/>
      <dgm:t>
        <a:bodyPr/>
        <a:lstStyle/>
        <a:p>
          <a:endParaRPr lang="ru-RU"/>
        </a:p>
      </dgm:t>
    </dgm:pt>
    <dgm:pt modelId="{C9CB0AA3-8831-4B05-BB26-C3F1D928E1EF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2016 год – 25790,0</a:t>
          </a:r>
          <a:endParaRPr lang="ru-RU" dirty="0">
            <a:latin typeface="Book Antiqua" pitchFamily="18" charset="0"/>
          </a:endParaRPr>
        </a:p>
      </dgm:t>
    </dgm:pt>
    <dgm:pt modelId="{F91C08D1-67CB-4B1E-9BD2-98ABB3F00B3B}" type="parTrans" cxnId="{C0FCB829-2736-434B-871A-A10371E0993D}">
      <dgm:prSet/>
      <dgm:spPr/>
      <dgm:t>
        <a:bodyPr/>
        <a:lstStyle/>
        <a:p>
          <a:endParaRPr lang="ru-RU"/>
        </a:p>
      </dgm:t>
    </dgm:pt>
    <dgm:pt modelId="{F66EABB4-F3A3-4FE6-ABCF-DD605624F6B4}" type="sibTrans" cxnId="{C0FCB829-2736-434B-871A-A10371E0993D}">
      <dgm:prSet/>
      <dgm:spPr/>
      <dgm:t>
        <a:bodyPr/>
        <a:lstStyle/>
        <a:p>
          <a:endParaRPr lang="ru-RU"/>
        </a:p>
      </dgm:t>
    </dgm:pt>
    <dgm:pt modelId="{F13971FF-CFE2-4620-BB65-45995793186C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2017 год – 27982,5</a:t>
          </a:r>
          <a:endParaRPr lang="ru-RU" dirty="0">
            <a:latin typeface="Book Antiqua" pitchFamily="18" charset="0"/>
          </a:endParaRPr>
        </a:p>
      </dgm:t>
    </dgm:pt>
    <dgm:pt modelId="{CA886C40-16DE-4D4F-ADBD-4E87CCA74FD3}" type="parTrans" cxnId="{8DB50DC6-CE3A-49E6-9115-C2D82527DF94}">
      <dgm:prSet/>
      <dgm:spPr/>
      <dgm:t>
        <a:bodyPr/>
        <a:lstStyle/>
        <a:p>
          <a:endParaRPr lang="ru-RU"/>
        </a:p>
      </dgm:t>
    </dgm:pt>
    <dgm:pt modelId="{6DA8AA93-39FA-459A-A37D-63C3821AB773}" type="sibTrans" cxnId="{8DB50DC6-CE3A-49E6-9115-C2D82527DF94}">
      <dgm:prSet/>
      <dgm:spPr/>
      <dgm:t>
        <a:bodyPr/>
        <a:lstStyle/>
        <a:p>
          <a:endParaRPr lang="ru-RU"/>
        </a:p>
      </dgm:t>
    </dgm:pt>
    <dgm:pt modelId="{488E5788-9A04-49B0-AA42-1B2E32E0A6D3}" type="pres">
      <dgm:prSet presAssocID="{25D82394-B26F-49A0-B8CB-160485D32541}" presName="Name0" presStyleCnt="0">
        <dgm:presLayoutVars>
          <dgm:dir/>
          <dgm:animLvl val="lvl"/>
          <dgm:resizeHandles val="exact"/>
        </dgm:presLayoutVars>
      </dgm:prSet>
      <dgm:spPr/>
    </dgm:pt>
    <dgm:pt modelId="{B8EDB218-8489-4FBA-BECD-7C2D9C9D6836}" type="pres">
      <dgm:prSet presAssocID="{C1483B01-EB1D-4DEA-AE0B-967427435B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41D3-7FB3-4C4F-AC33-85C03F1690DB}" type="pres">
      <dgm:prSet presAssocID="{205C6612-F095-4F9C-A821-45D2DE45022D}" presName="parTxOnlySpace" presStyleCnt="0"/>
      <dgm:spPr/>
    </dgm:pt>
    <dgm:pt modelId="{3A5199F8-D652-4C15-BE4E-4C22C2103DC6}" type="pres">
      <dgm:prSet presAssocID="{C9CB0AA3-8831-4B05-BB26-C3F1D928E1E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9BC24-6FF8-49A6-A57A-40262F9D755B}" type="pres">
      <dgm:prSet presAssocID="{F66EABB4-F3A3-4FE6-ABCF-DD605624F6B4}" presName="parTxOnlySpace" presStyleCnt="0"/>
      <dgm:spPr/>
    </dgm:pt>
    <dgm:pt modelId="{80D2F166-DF83-4125-95BF-583E9766C0B1}" type="pres">
      <dgm:prSet presAssocID="{F13971FF-CFE2-4620-BB65-4599579318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9290F-1E8D-4050-9C72-5034734A7DF7}" srcId="{25D82394-B26F-49A0-B8CB-160485D32541}" destId="{C1483B01-EB1D-4DEA-AE0B-967427435B17}" srcOrd="0" destOrd="0" parTransId="{7A5DC818-FFD2-4C54-8FEB-E8F7C57B133B}" sibTransId="{205C6612-F095-4F9C-A821-45D2DE45022D}"/>
    <dgm:cxn modelId="{BA2AFD54-242D-4172-BFCA-35538CA1454D}" type="presOf" srcId="{F13971FF-CFE2-4620-BB65-45995793186C}" destId="{80D2F166-DF83-4125-95BF-583E9766C0B1}" srcOrd="0" destOrd="0" presId="urn:microsoft.com/office/officeart/2005/8/layout/chevron1"/>
    <dgm:cxn modelId="{E4FAC592-BCE8-4F9E-AC71-86255C6081A2}" type="presOf" srcId="{C9CB0AA3-8831-4B05-BB26-C3F1D928E1EF}" destId="{3A5199F8-D652-4C15-BE4E-4C22C2103DC6}" srcOrd="0" destOrd="0" presId="urn:microsoft.com/office/officeart/2005/8/layout/chevron1"/>
    <dgm:cxn modelId="{ED445E39-8566-45CC-BA2E-D0FB0094C8E8}" type="presOf" srcId="{C1483B01-EB1D-4DEA-AE0B-967427435B17}" destId="{B8EDB218-8489-4FBA-BECD-7C2D9C9D6836}" srcOrd="0" destOrd="0" presId="urn:microsoft.com/office/officeart/2005/8/layout/chevron1"/>
    <dgm:cxn modelId="{8DB50DC6-CE3A-49E6-9115-C2D82527DF94}" srcId="{25D82394-B26F-49A0-B8CB-160485D32541}" destId="{F13971FF-CFE2-4620-BB65-45995793186C}" srcOrd="2" destOrd="0" parTransId="{CA886C40-16DE-4D4F-ADBD-4E87CCA74FD3}" sibTransId="{6DA8AA93-39FA-459A-A37D-63C3821AB773}"/>
    <dgm:cxn modelId="{C0FCB829-2736-434B-871A-A10371E0993D}" srcId="{25D82394-B26F-49A0-B8CB-160485D32541}" destId="{C9CB0AA3-8831-4B05-BB26-C3F1D928E1EF}" srcOrd="1" destOrd="0" parTransId="{F91C08D1-67CB-4B1E-9BD2-98ABB3F00B3B}" sibTransId="{F66EABB4-F3A3-4FE6-ABCF-DD605624F6B4}"/>
    <dgm:cxn modelId="{4FBD54A6-AD87-4FA1-8E69-F1DD4FD34D84}" type="presOf" srcId="{25D82394-B26F-49A0-B8CB-160485D32541}" destId="{488E5788-9A04-49B0-AA42-1B2E32E0A6D3}" srcOrd="0" destOrd="0" presId="urn:microsoft.com/office/officeart/2005/8/layout/chevron1"/>
    <dgm:cxn modelId="{FB28F741-3296-4E63-8255-059844C2332E}" type="presParOf" srcId="{488E5788-9A04-49B0-AA42-1B2E32E0A6D3}" destId="{B8EDB218-8489-4FBA-BECD-7C2D9C9D6836}" srcOrd="0" destOrd="0" presId="urn:microsoft.com/office/officeart/2005/8/layout/chevron1"/>
    <dgm:cxn modelId="{CBAB5B42-32B3-49F0-8EF4-D689D6508AAA}" type="presParOf" srcId="{488E5788-9A04-49B0-AA42-1B2E32E0A6D3}" destId="{7F2E41D3-7FB3-4C4F-AC33-85C03F1690DB}" srcOrd="1" destOrd="0" presId="urn:microsoft.com/office/officeart/2005/8/layout/chevron1"/>
    <dgm:cxn modelId="{30BD5BC7-988D-4F50-B418-DB8BFA111909}" type="presParOf" srcId="{488E5788-9A04-49B0-AA42-1B2E32E0A6D3}" destId="{3A5199F8-D652-4C15-BE4E-4C22C2103DC6}" srcOrd="2" destOrd="0" presId="urn:microsoft.com/office/officeart/2005/8/layout/chevron1"/>
    <dgm:cxn modelId="{B8F09B87-8D21-4189-9976-3213E12C4662}" type="presParOf" srcId="{488E5788-9A04-49B0-AA42-1B2E32E0A6D3}" destId="{C279BC24-6FF8-49A6-A57A-40262F9D755B}" srcOrd="3" destOrd="0" presId="urn:microsoft.com/office/officeart/2005/8/layout/chevron1"/>
    <dgm:cxn modelId="{ACDF1918-3471-4EBA-A49B-25922A2546A0}" type="presParOf" srcId="{488E5788-9A04-49B0-AA42-1B2E32E0A6D3}" destId="{80D2F166-DF83-4125-95BF-583E9766C0B1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82394-B26F-49A0-B8CB-160485D325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1483B01-EB1D-4DEA-AE0B-967427435B1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2015 год – 14711,2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7A5DC818-FFD2-4C54-8FEB-E8F7C57B133B}" type="parTrans" cxnId="{6779290F-1E8D-4050-9C72-5034734A7DF7}">
      <dgm:prSet/>
      <dgm:spPr/>
      <dgm:t>
        <a:bodyPr/>
        <a:lstStyle/>
        <a:p>
          <a:endParaRPr lang="ru-RU"/>
        </a:p>
      </dgm:t>
    </dgm:pt>
    <dgm:pt modelId="{205C6612-F095-4F9C-A821-45D2DE45022D}" type="sibTrans" cxnId="{6779290F-1E8D-4050-9C72-5034734A7DF7}">
      <dgm:prSet/>
      <dgm:spPr/>
      <dgm:t>
        <a:bodyPr/>
        <a:lstStyle/>
        <a:p>
          <a:endParaRPr lang="ru-RU"/>
        </a:p>
      </dgm:t>
    </dgm:pt>
    <dgm:pt modelId="{C9CB0AA3-8831-4B05-BB26-C3F1D928E1E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2016 год – 21251,0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F91C08D1-67CB-4B1E-9BD2-98ABB3F00B3B}" type="parTrans" cxnId="{C0FCB829-2736-434B-871A-A10371E0993D}">
      <dgm:prSet/>
      <dgm:spPr/>
      <dgm:t>
        <a:bodyPr/>
        <a:lstStyle/>
        <a:p>
          <a:endParaRPr lang="ru-RU"/>
        </a:p>
      </dgm:t>
    </dgm:pt>
    <dgm:pt modelId="{F66EABB4-F3A3-4FE6-ABCF-DD605624F6B4}" type="sibTrans" cxnId="{C0FCB829-2736-434B-871A-A10371E0993D}">
      <dgm:prSet/>
      <dgm:spPr/>
      <dgm:t>
        <a:bodyPr/>
        <a:lstStyle/>
        <a:p>
          <a:endParaRPr lang="ru-RU"/>
        </a:p>
      </dgm:t>
    </dgm:pt>
    <dgm:pt modelId="{F13971FF-CFE2-4620-BB65-45995793186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2017 год – 25520,0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CA886C40-16DE-4D4F-ADBD-4E87CCA74FD3}" type="parTrans" cxnId="{8DB50DC6-CE3A-49E6-9115-C2D82527DF94}">
      <dgm:prSet/>
      <dgm:spPr/>
      <dgm:t>
        <a:bodyPr/>
        <a:lstStyle/>
        <a:p>
          <a:endParaRPr lang="ru-RU"/>
        </a:p>
      </dgm:t>
    </dgm:pt>
    <dgm:pt modelId="{6DA8AA93-39FA-459A-A37D-63C3821AB773}" type="sibTrans" cxnId="{8DB50DC6-CE3A-49E6-9115-C2D82527DF94}">
      <dgm:prSet/>
      <dgm:spPr/>
      <dgm:t>
        <a:bodyPr/>
        <a:lstStyle/>
        <a:p>
          <a:endParaRPr lang="ru-RU"/>
        </a:p>
      </dgm:t>
    </dgm:pt>
    <dgm:pt modelId="{488E5788-9A04-49B0-AA42-1B2E32E0A6D3}" type="pres">
      <dgm:prSet presAssocID="{25D82394-B26F-49A0-B8CB-160485D32541}" presName="Name0" presStyleCnt="0">
        <dgm:presLayoutVars>
          <dgm:dir/>
          <dgm:animLvl val="lvl"/>
          <dgm:resizeHandles val="exact"/>
        </dgm:presLayoutVars>
      </dgm:prSet>
      <dgm:spPr/>
    </dgm:pt>
    <dgm:pt modelId="{B8EDB218-8489-4FBA-BECD-7C2D9C9D6836}" type="pres">
      <dgm:prSet presAssocID="{C1483B01-EB1D-4DEA-AE0B-967427435B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41D3-7FB3-4C4F-AC33-85C03F1690DB}" type="pres">
      <dgm:prSet presAssocID="{205C6612-F095-4F9C-A821-45D2DE45022D}" presName="parTxOnlySpace" presStyleCnt="0"/>
      <dgm:spPr/>
    </dgm:pt>
    <dgm:pt modelId="{3A5199F8-D652-4C15-BE4E-4C22C2103DC6}" type="pres">
      <dgm:prSet presAssocID="{C9CB0AA3-8831-4B05-BB26-C3F1D928E1E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9BC24-6FF8-49A6-A57A-40262F9D755B}" type="pres">
      <dgm:prSet presAssocID="{F66EABB4-F3A3-4FE6-ABCF-DD605624F6B4}" presName="parTxOnlySpace" presStyleCnt="0"/>
      <dgm:spPr/>
    </dgm:pt>
    <dgm:pt modelId="{80D2F166-DF83-4125-95BF-583E9766C0B1}" type="pres">
      <dgm:prSet presAssocID="{F13971FF-CFE2-4620-BB65-4599579318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9290F-1E8D-4050-9C72-5034734A7DF7}" srcId="{25D82394-B26F-49A0-B8CB-160485D32541}" destId="{C1483B01-EB1D-4DEA-AE0B-967427435B17}" srcOrd="0" destOrd="0" parTransId="{7A5DC818-FFD2-4C54-8FEB-E8F7C57B133B}" sibTransId="{205C6612-F095-4F9C-A821-45D2DE45022D}"/>
    <dgm:cxn modelId="{94375088-6EC4-4097-A570-63CFE16D2648}" type="presOf" srcId="{C9CB0AA3-8831-4B05-BB26-C3F1D928E1EF}" destId="{3A5199F8-D652-4C15-BE4E-4C22C2103DC6}" srcOrd="0" destOrd="0" presId="urn:microsoft.com/office/officeart/2005/8/layout/chevron1"/>
    <dgm:cxn modelId="{401EF107-8992-4CA7-918E-078C8981429E}" type="presOf" srcId="{C1483B01-EB1D-4DEA-AE0B-967427435B17}" destId="{B8EDB218-8489-4FBA-BECD-7C2D9C9D6836}" srcOrd="0" destOrd="0" presId="urn:microsoft.com/office/officeart/2005/8/layout/chevron1"/>
    <dgm:cxn modelId="{B40FE4C9-3187-4692-BA8B-9356AB41041E}" type="presOf" srcId="{F13971FF-CFE2-4620-BB65-45995793186C}" destId="{80D2F166-DF83-4125-95BF-583E9766C0B1}" srcOrd="0" destOrd="0" presId="urn:microsoft.com/office/officeart/2005/8/layout/chevron1"/>
    <dgm:cxn modelId="{4D5E5FFF-6074-4DC9-B810-B75B8CD1B9CC}" type="presOf" srcId="{25D82394-B26F-49A0-B8CB-160485D32541}" destId="{488E5788-9A04-49B0-AA42-1B2E32E0A6D3}" srcOrd="0" destOrd="0" presId="urn:microsoft.com/office/officeart/2005/8/layout/chevron1"/>
    <dgm:cxn modelId="{8DB50DC6-CE3A-49E6-9115-C2D82527DF94}" srcId="{25D82394-B26F-49A0-B8CB-160485D32541}" destId="{F13971FF-CFE2-4620-BB65-45995793186C}" srcOrd="2" destOrd="0" parTransId="{CA886C40-16DE-4D4F-ADBD-4E87CCA74FD3}" sibTransId="{6DA8AA93-39FA-459A-A37D-63C3821AB773}"/>
    <dgm:cxn modelId="{C0FCB829-2736-434B-871A-A10371E0993D}" srcId="{25D82394-B26F-49A0-B8CB-160485D32541}" destId="{C9CB0AA3-8831-4B05-BB26-C3F1D928E1EF}" srcOrd="1" destOrd="0" parTransId="{F91C08D1-67CB-4B1E-9BD2-98ABB3F00B3B}" sibTransId="{F66EABB4-F3A3-4FE6-ABCF-DD605624F6B4}"/>
    <dgm:cxn modelId="{2F62E5B9-1EF2-4718-9DCB-6881EFC4CE7B}" type="presParOf" srcId="{488E5788-9A04-49B0-AA42-1B2E32E0A6D3}" destId="{B8EDB218-8489-4FBA-BECD-7C2D9C9D6836}" srcOrd="0" destOrd="0" presId="urn:microsoft.com/office/officeart/2005/8/layout/chevron1"/>
    <dgm:cxn modelId="{871AF97F-A03F-4168-86FC-A1E011AC11F9}" type="presParOf" srcId="{488E5788-9A04-49B0-AA42-1B2E32E0A6D3}" destId="{7F2E41D3-7FB3-4C4F-AC33-85C03F1690DB}" srcOrd="1" destOrd="0" presId="urn:microsoft.com/office/officeart/2005/8/layout/chevron1"/>
    <dgm:cxn modelId="{ABD82DA0-86AF-4B9B-9EAF-1C9F88DDD35D}" type="presParOf" srcId="{488E5788-9A04-49B0-AA42-1B2E32E0A6D3}" destId="{3A5199F8-D652-4C15-BE4E-4C22C2103DC6}" srcOrd="2" destOrd="0" presId="urn:microsoft.com/office/officeart/2005/8/layout/chevron1"/>
    <dgm:cxn modelId="{4FF8ACFA-1025-47F5-9801-E6B02C285EA9}" type="presParOf" srcId="{488E5788-9A04-49B0-AA42-1B2E32E0A6D3}" destId="{C279BC24-6FF8-49A6-A57A-40262F9D755B}" srcOrd="3" destOrd="0" presId="urn:microsoft.com/office/officeart/2005/8/layout/chevron1"/>
    <dgm:cxn modelId="{3F5D279C-D77F-4A16-B421-405B43B9897B}" type="presParOf" srcId="{488E5788-9A04-49B0-AA42-1B2E32E0A6D3}" destId="{80D2F166-DF83-4125-95BF-583E9766C0B1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82394-B26F-49A0-B8CB-160485D32541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C1483B01-EB1D-4DEA-AE0B-967427435B1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2015 год – 18134,0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7A5DC818-FFD2-4C54-8FEB-E8F7C57B133B}" type="parTrans" cxnId="{6779290F-1E8D-4050-9C72-5034734A7DF7}">
      <dgm:prSet/>
      <dgm:spPr/>
      <dgm:t>
        <a:bodyPr/>
        <a:lstStyle/>
        <a:p>
          <a:endParaRPr lang="ru-RU"/>
        </a:p>
      </dgm:t>
    </dgm:pt>
    <dgm:pt modelId="{205C6612-F095-4F9C-A821-45D2DE45022D}" type="sibTrans" cxnId="{6779290F-1E8D-4050-9C72-5034734A7DF7}">
      <dgm:prSet/>
      <dgm:spPr/>
      <dgm:t>
        <a:bodyPr/>
        <a:lstStyle/>
        <a:p>
          <a:endParaRPr lang="ru-RU"/>
        </a:p>
      </dgm:t>
    </dgm:pt>
    <dgm:pt modelId="{C9CB0AA3-8831-4B05-BB26-C3F1D928E1E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2016 год – 23211,0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F91C08D1-67CB-4B1E-9BD2-98ABB3F00B3B}" type="parTrans" cxnId="{C0FCB829-2736-434B-871A-A10371E0993D}">
      <dgm:prSet/>
      <dgm:spPr/>
      <dgm:t>
        <a:bodyPr/>
        <a:lstStyle/>
        <a:p>
          <a:endParaRPr lang="ru-RU"/>
        </a:p>
      </dgm:t>
    </dgm:pt>
    <dgm:pt modelId="{F66EABB4-F3A3-4FE6-ABCF-DD605624F6B4}" type="sibTrans" cxnId="{C0FCB829-2736-434B-871A-A10371E0993D}">
      <dgm:prSet/>
      <dgm:spPr/>
      <dgm:t>
        <a:bodyPr/>
        <a:lstStyle/>
        <a:p>
          <a:endParaRPr lang="ru-RU"/>
        </a:p>
      </dgm:t>
    </dgm:pt>
    <dgm:pt modelId="{F13971FF-CFE2-4620-BB65-45995793186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itchFamily="18" charset="0"/>
            </a:rPr>
            <a:t>2017 год – 26700,9</a:t>
          </a:r>
          <a:endParaRPr lang="ru-RU" dirty="0">
            <a:solidFill>
              <a:schemeClr val="tx1"/>
            </a:solidFill>
            <a:latin typeface="Book Antiqua" pitchFamily="18" charset="0"/>
          </a:endParaRPr>
        </a:p>
      </dgm:t>
    </dgm:pt>
    <dgm:pt modelId="{CA886C40-16DE-4D4F-ADBD-4E87CCA74FD3}" type="parTrans" cxnId="{8DB50DC6-CE3A-49E6-9115-C2D82527DF94}">
      <dgm:prSet/>
      <dgm:spPr/>
      <dgm:t>
        <a:bodyPr/>
        <a:lstStyle/>
        <a:p>
          <a:endParaRPr lang="ru-RU"/>
        </a:p>
      </dgm:t>
    </dgm:pt>
    <dgm:pt modelId="{6DA8AA93-39FA-459A-A37D-63C3821AB773}" type="sibTrans" cxnId="{8DB50DC6-CE3A-49E6-9115-C2D82527DF94}">
      <dgm:prSet/>
      <dgm:spPr/>
      <dgm:t>
        <a:bodyPr/>
        <a:lstStyle/>
        <a:p>
          <a:endParaRPr lang="ru-RU"/>
        </a:p>
      </dgm:t>
    </dgm:pt>
    <dgm:pt modelId="{488E5788-9A04-49B0-AA42-1B2E32E0A6D3}" type="pres">
      <dgm:prSet presAssocID="{25D82394-B26F-49A0-B8CB-160485D32541}" presName="Name0" presStyleCnt="0">
        <dgm:presLayoutVars>
          <dgm:dir/>
          <dgm:animLvl val="lvl"/>
          <dgm:resizeHandles val="exact"/>
        </dgm:presLayoutVars>
      </dgm:prSet>
      <dgm:spPr/>
    </dgm:pt>
    <dgm:pt modelId="{B8EDB218-8489-4FBA-BECD-7C2D9C9D6836}" type="pres">
      <dgm:prSet presAssocID="{C1483B01-EB1D-4DEA-AE0B-967427435B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41D3-7FB3-4C4F-AC33-85C03F1690DB}" type="pres">
      <dgm:prSet presAssocID="{205C6612-F095-4F9C-A821-45D2DE45022D}" presName="parTxOnlySpace" presStyleCnt="0"/>
      <dgm:spPr/>
    </dgm:pt>
    <dgm:pt modelId="{3A5199F8-D652-4C15-BE4E-4C22C2103DC6}" type="pres">
      <dgm:prSet presAssocID="{C9CB0AA3-8831-4B05-BB26-C3F1D928E1E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9BC24-6FF8-49A6-A57A-40262F9D755B}" type="pres">
      <dgm:prSet presAssocID="{F66EABB4-F3A3-4FE6-ABCF-DD605624F6B4}" presName="parTxOnlySpace" presStyleCnt="0"/>
      <dgm:spPr/>
    </dgm:pt>
    <dgm:pt modelId="{80D2F166-DF83-4125-95BF-583E9766C0B1}" type="pres">
      <dgm:prSet presAssocID="{F13971FF-CFE2-4620-BB65-4599579318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01591-93C9-431E-8328-7B937CC6C534}" type="presOf" srcId="{C9CB0AA3-8831-4B05-BB26-C3F1D928E1EF}" destId="{3A5199F8-D652-4C15-BE4E-4C22C2103DC6}" srcOrd="0" destOrd="0" presId="urn:microsoft.com/office/officeart/2005/8/layout/chevron1"/>
    <dgm:cxn modelId="{6779290F-1E8D-4050-9C72-5034734A7DF7}" srcId="{25D82394-B26F-49A0-B8CB-160485D32541}" destId="{C1483B01-EB1D-4DEA-AE0B-967427435B17}" srcOrd="0" destOrd="0" parTransId="{7A5DC818-FFD2-4C54-8FEB-E8F7C57B133B}" sibTransId="{205C6612-F095-4F9C-A821-45D2DE45022D}"/>
    <dgm:cxn modelId="{7EE91A13-6B7F-426E-9809-6F234F133BDF}" type="presOf" srcId="{F13971FF-CFE2-4620-BB65-45995793186C}" destId="{80D2F166-DF83-4125-95BF-583E9766C0B1}" srcOrd="0" destOrd="0" presId="urn:microsoft.com/office/officeart/2005/8/layout/chevron1"/>
    <dgm:cxn modelId="{6E63C2D5-2828-4AA1-86E8-52AC0AADF7D8}" type="presOf" srcId="{25D82394-B26F-49A0-B8CB-160485D32541}" destId="{488E5788-9A04-49B0-AA42-1B2E32E0A6D3}" srcOrd="0" destOrd="0" presId="urn:microsoft.com/office/officeart/2005/8/layout/chevron1"/>
    <dgm:cxn modelId="{8DB50DC6-CE3A-49E6-9115-C2D82527DF94}" srcId="{25D82394-B26F-49A0-B8CB-160485D32541}" destId="{F13971FF-CFE2-4620-BB65-45995793186C}" srcOrd="2" destOrd="0" parTransId="{CA886C40-16DE-4D4F-ADBD-4E87CCA74FD3}" sibTransId="{6DA8AA93-39FA-459A-A37D-63C3821AB773}"/>
    <dgm:cxn modelId="{62F18CA3-E7A2-4047-8EC1-6BE1E5AF71EA}" type="presOf" srcId="{C1483B01-EB1D-4DEA-AE0B-967427435B17}" destId="{B8EDB218-8489-4FBA-BECD-7C2D9C9D6836}" srcOrd="0" destOrd="0" presId="urn:microsoft.com/office/officeart/2005/8/layout/chevron1"/>
    <dgm:cxn modelId="{C0FCB829-2736-434B-871A-A10371E0993D}" srcId="{25D82394-B26F-49A0-B8CB-160485D32541}" destId="{C9CB0AA3-8831-4B05-BB26-C3F1D928E1EF}" srcOrd="1" destOrd="0" parTransId="{F91C08D1-67CB-4B1E-9BD2-98ABB3F00B3B}" sibTransId="{F66EABB4-F3A3-4FE6-ABCF-DD605624F6B4}"/>
    <dgm:cxn modelId="{0DAF7039-AC92-4321-9476-1A4167A84D86}" type="presParOf" srcId="{488E5788-9A04-49B0-AA42-1B2E32E0A6D3}" destId="{B8EDB218-8489-4FBA-BECD-7C2D9C9D6836}" srcOrd="0" destOrd="0" presId="urn:microsoft.com/office/officeart/2005/8/layout/chevron1"/>
    <dgm:cxn modelId="{20A11180-DC4A-447D-A695-B9E289DFB685}" type="presParOf" srcId="{488E5788-9A04-49B0-AA42-1B2E32E0A6D3}" destId="{7F2E41D3-7FB3-4C4F-AC33-85C03F1690DB}" srcOrd="1" destOrd="0" presId="urn:microsoft.com/office/officeart/2005/8/layout/chevron1"/>
    <dgm:cxn modelId="{8585D889-DDF0-4B84-BDC8-BB371F578951}" type="presParOf" srcId="{488E5788-9A04-49B0-AA42-1B2E32E0A6D3}" destId="{3A5199F8-D652-4C15-BE4E-4C22C2103DC6}" srcOrd="2" destOrd="0" presId="urn:microsoft.com/office/officeart/2005/8/layout/chevron1"/>
    <dgm:cxn modelId="{600FC3EB-DD0E-44ED-9C49-850CEBBA2171}" type="presParOf" srcId="{488E5788-9A04-49B0-AA42-1B2E32E0A6D3}" destId="{C279BC24-6FF8-49A6-A57A-40262F9D755B}" srcOrd="3" destOrd="0" presId="urn:microsoft.com/office/officeart/2005/8/layout/chevron1"/>
    <dgm:cxn modelId="{71BFD3C0-41EB-4489-824D-D312B4F215AB}" type="presParOf" srcId="{488E5788-9A04-49B0-AA42-1B2E32E0A6D3}" destId="{80D2F166-DF83-4125-95BF-583E9766C0B1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AC82-81DB-4941-9EFC-94E6722019AF}">
      <dsp:nvSpPr>
        <dsp:cNvPr id="0" name=""/>
        <dsp:cNvSpPr/>
      </dsp:nvSpPr>
      <dsp:spPr>
        <a:xfrm>
          <a:off x="3892" y="0"/>
          <a:ext cx="3744134" cy="43362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Book Antiqua" pitchFamily="18" charset="0"/>
            </a:rPr>
            <a:t>ВСЕГО ДОХОДОВ</a:t>
          </a:r>
          <a:endParaRPr lang="ru-RU" sz="1800" b="1" u="sng" kern="1200" dirty="0">
            <a:latin typeface="Book Antiqua" pitchFamily="18" charset="0"/>
          </a:endParaRPr>
        </a:p>
      </dsp:txBody>
      <dsp:txXfrm>
        <a:off x="3892" y="0"/>
        <a:ext cx="3744134" cy="1300876"/>
      </dsp:txXfrm>
    </dsp:sp>
    <dsp:sp modelId="{76DEA889-E440-4575-820A-FA8E06412F16}">
      <dsp:nvSpPr>
        <dsp:cNvPr id="0" name=""/>
        <dsp:cNvSpPr/>
      </dsp:nvSpPr>
      <dsp:spPr>
        <a:xfrm>
          <a:off x="378305" y="1301247"/>
          <a:ext cx="2995307" cy="85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Book Antiqua" pitchFamily="18" charset="0"/>
            </a:rPr>
            <a:t>2015 год – 554954,70</a:t>
          </a:r>
          <a:endParaRPr lang="ru-RU" sz="2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03256" y="1326198"/>
        <a:ext cx="2945405" cy="801998"/>
      </dsp:txXfrm>
    </dsp:sp>
    <dsp:sp modelId="{4EECEB74-5773-4747-B936-B33D840FA41C}">
      <dsp:nvSpPr>
        <dsp:cNvPr id="0" name=""/>
        <dsp:cNvSpPr/>
      </dsp:nvSpPr>
      <dsp:spPr>
        <a:xfrm>
          <a:off x="378305" y="2284209"/>
          <a:ext cx="2995307" cy="851900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Book Antiqua" pitchFamily="18" charset="0"/>
            </a:rPr>
            <a:t>2016 год  - 583433,64</a:t>
          </a:r>
          <a:endParaRPr lang="ru-RU" sz="2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03256" y="2309160"/>
        <a:ext cx="2945405" cy="801998"/>
      </dsp:txXfrm>
    </dsp:sp>
    <dsp:sp modelId="{C2503C98-4F6E-4820-A0D5-2C7BBBD53988}">
      <dsp:nvSpPr>
        <dsp:cNvPr id="0" name=""/>
        <dsp:cNvSpPr/>
      </dsp:nvSpPr>
      <dsp:spPr>
        <a:xfrm>
          <a:off x="378305" y="3267171"/>
          <a:ext cx="2995307" cy="851900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Book Antiqua" pitchFamily="18" charset="0"/>
            </a:rPr>
            <a:t>2017 год – 624161,36</a:t>
          </a:r>
          <a:endParaRPr lang="ru-RU" sz="2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03256" y="3292122"/>
        <a:ext cx="2945405" cy="801998"/>
      </dsp:txXfrm>
    </dsp:sp>
    <dsp:sp modelId="{65C891C9-A79D-4AB5-BDBE-6304DDCA79B8}">
      <dsp:nvSpPr>
        <dsp:cNvPr id="0" name=""/>
        <dsp:cNvSpPr/>
      </dsp:nvSpPr>
      <dsp:spPr>
        <a:xfrm>
          <a:off x="4028837" y="0"/>
          <a:ext cx="3744134" cy="43362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Book Antiqua" pitchFamily="18" charset="0"/>
            </a:rPr>
            <a:t>ВСЕГО РАСХОДОВ</a:t>
          </a:r>
          <a:endParaRPr lang="ru-RU" sz="1800" b="1" u="sng" kern="1200" dirty="0">
            <a:latin typeface="Book Antiqua" pitchFamily="18" charset="0"/>
          </a:endParaRPr>
        </a:p>
      </dsp:txBody>
      <dsp:txXfrm>
        <a:off x="4028837" y="0"/>
        <a:ext cx="3744134" cy="1300876"/>
      </dsp:txXfrm>
    </dsp:sp>
    <dsp:sp modelId="{86835D27-1F89-4BD4-832D-E26D897C369F}">
      <dsp:nvSpPr>
        <dsp:cNvPr id="0" name=""/>
        <dsp:cNvSpPr/>
      </dsp:nvSpPr>
      <dsp:spPr>
        <a:xfrm>
          <a:off x="4392497" y="1224134"/>
          <a:ext cx="2995307" cy="800244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2015 год – 554954,70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415935" y="1247572"/>
        <a:ext cx="2948431" cy="753368"/>
      </dsp:txXfrm>
    </dsp:sp>
    <dsp:sp modelId="{4396C1F3-E534-4EC0-9CC3-3AC8C05E7FE2}">
      <dsp:nvSpPr>
        <dsp:cNvPr id="0" name=""/>
        <dsp:cNvSpPr/>
      </dsp:nvSpPr>
      <dsp:spPr>
        <a:xfrm>
          <a:off x="4392497" y="2160240"/>
          <a:ext cx="2995307" cy="930492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2016 год – 583433,64, в том числе условно утвержденные расходы – 4487,04 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419750" y="2187493"/>
        <a:ext cx="2940801" cy="875986"/>
      </dsp:txXfrm>
    </dsp:sp>
    <dsp:sp modelId="{9C0E5532-45A1-44B2-BE77-B741E0523B79}">
      <dsp:nvSpPr>
        <dsp:cNvPr id="0" name=""/>
        <dsp:cNvSpPr/>
      </dsp:nvSpPr>
      <dsp:spPr>
        <a:xfrm>
          <a:off x="4403250" y="3157427"/>
          <a:ext cx="2995307" cy="9617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2017 год – 624161,36, в том числе условно утвержденные расходы – 9282,82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4431419" y="3185596"/>
        <a:ext cx="2938969" cy="90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34838A-8876-4072-B081-9AABB43836ED}" type="datetimeFigureOut">
              <a:rPr lang="ru-RU"/>
              <a:pPr/>
              <a:t>10.03.2016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4B97F4-219A-401F-BDD7-0F6D05BF6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FFD3A55-2107-4525-AD35-BF66406F60B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91ED6DF-154A-40DF-BF1F-EADA39AE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package" Target="../embeddings/______Microsoft_Office_PowerPoint6.sld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GrBeNA\Рабочий стол\Новая папка\0_a213_4d724c0d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579985"/>
            <a:ext cx="8072494" cy="4420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04800"/>
            <a:ext cx="8429684" cy="4267200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АНАЛИТИЧЕСКИЙ ПРОЕКТ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Анализ </a:t>
            </a: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бюджетной политики в Российской Федерации на муниципальном </a:t>
            </a: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уровне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(на примере </a:t>
            </a:r>
            <a:r>
              <a:rPr lang="ru-RU" sz="3200" b="1" dirty="0" err="1" smtClean="0">
                <a:solidFill>
                  <a:srgbClr val="002060"/>
                </a:solidFill>
              </a:rPr>
              <a:t>Грачевского</a:t>
            </a:r>
            <a:r>
              <a:rPr lang="ru-RU" sz="3200" b="1" dirty="0" smtClean="0">
                <a:solidFill>
                  <a:srgbClr val="002060"/>
                </a:solidFill>
              </a:rPr>
              <a:t> муниципального района Ставропольского края)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29264"/>
            <a:ext cx="7772400" cy="1295400"/>
          </a:xfr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Выполнила:   студентка УФФ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курса 8 группы Дьяченко А.С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Рисунок 1" descr="http://omop.su/images/71/Gerb_grac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9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8727" y="0"/>
            <a:ext cx="1565271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40"/>
            <a:ext cx="212571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Прогноз налогового потенциала по единому налогу на вмененный доход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091512"/>
              </p:ext>
            </p:extLst>
          </p:nvPr>
        </p:nvGraphicFramePr>
        <p:xfrm>
          <a:off x="457200" y="1428740"/>
          <a:ext cx="8229600" cy="45720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47048"/>
                <a:gridCol w="1882552"/>
              </a:tblGrid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Налогооблагаемая база</a:t>
                      </a:r>
                      <a:r>
                        <a:rPr lang="ru-RU" baseline="0" dirty="0" smtClean="0">
                          <a:latin typeface="Book Antiqua" pitchFamily="18" charset="0"/>
                        </a:rPr>
                        <a:t> 5-ЕНВД за 2013 год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87655,00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113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Оценка налогооблагаемой базы на 2014 год (ИПЦ 106,0%)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63546,00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Налоговая ставка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15%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Коэффициент налоговых вычетов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0,52537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Прогноз на 2015 год (ИПЦ 105,0%)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7653,00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10% недоимки по состоянию на 01.07.2014 г.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100,00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Прогноз налога на 2015 год (с учетом недоимки)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7753,00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Прогноз налога на 2016 год (ИПЦ 104,5%)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8102,00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00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Прогноз</a:t>
                      </a:r>
                      <a:r>
                        <a:rPr lang="ru-RU" baseline="0" dirty="0" smtClean="0">
                          <a:latin typeface="Book Antiqua" pitchFamily="18" charset="0"/>
                        </a:rPr>
                        <a:t> налога на 2017 год (ИПЦ 104,3%)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8450,00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40016" y="862261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Прогноз налогового потенциала  по единому сельскохозяйственному налогу</a:t>
            </a:r>
            <a:endParaRPr lang="ru-RU" sz="2400" b="1" u="sng" dirty="0">
              <a:latin typeface="Book Antiqua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6024" y="1052317"/>
            <a:ext cx="8820472" cy="4752947"/>
            <a:chOff x="216024" y="1052317"/>
            <a:chExt cx="8820472" cy="47529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6024" y="1052736"/>
              <a:ext cx="1475656" cy="3456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Налоговая база ЕСХН за 2013 год по муниципальным образованиям района (с учетом убытка) 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10954,00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35696" y="1052736"/>
              <a:ext cx="1800200" cy="3456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Корректировка налоговой  базы ЕСХН по муниципальным образованиям района 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2180,00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79912" y="1065963"/>
              <a:ext cx="1872208" cy="3456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Прогноз ЕСХН на 2014 год (ставка 6%)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ИПЦ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2014 г. – 106,0%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2015 г. – 105,0%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368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60640" y="1052317"/>
              <a:ext cx="1547664" cy="3456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10% недоимки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(недоимка на 01.07.2014 г. 520,0)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5,20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52320" y="1052736"/>
              <a:ext cx="1584176" cy="3456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Прогноз поступления ЕСХН в консолидированный бюджет района на 2015 год</a:t>
              </a:r>
            </a:p>
            <a:p>
              <a:pPr algn="ctr"/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750,00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1500166" y="4000504"/>
              <a:ext cx="648072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455876" y="3994118"/>
              <a:ext cx="648072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5436604" y="3983591"/>
              <a:ext cx="648072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7128284" y="3994118"/>
              <a:ext cx="648072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6722" y="4797152"/>
              <a:ext cx="7578588" cy="10081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Book Antiqua" pitchFamily="18" charset="0"/>
                </a:rPr>
                <a:t>ИПЦ на 2016 год – 104,5% (784,00)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Book Antiqua" pitchFamily="18" charset="0"/>
                </a:rPr>
                <a:t>ИПЦ на 2017 год – 104,3% (817,00)</a:t>
              </a:r>
              <a:endParaRPr lang="ru-RU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440016" y="547064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Прогноз налогового потенциала по государственной пошлине</a:t>
            </a:r>
            <a:endParaRPr lang="ru-RU" sz="2400" b="1" u="sng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1911" y="692079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67559" y="1196752"/>
            <a:ext cx="8976441" cy="5472608"/>
            <a:chOff x="167559" y="1196752"/>
            <a:chExt cx="8976441" cy="54726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1196752"/>
              <a:ext cx="8208503" cy="72008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Фактическое поступление государственной пошлины в консолидированный бюджет за 2013 год – 1573,4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39551" y="2087991"/>
              <a:ext cx="8208503" cy="72008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Темп роста поступлений в 2014 году (6 мес.) к аналогичному периоду 2013 года – 1,1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08217" y="2996952"/>
              <a:ext cx="4783864" cy="108012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Изменение налогового законодательства (221-фз от 21.07.2014 г.) с 01 января 2015 года средний рост налоговых ставок – 1,57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590822" y="2996952"/>
              <a:ext cx="3127679" cy="108012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За исключением государственной пошлины за совершение нотариальных действий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8217" y="4324463"/>
              <a:ext cx="8208503" cy="93610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Индекс потребительских цен на 2015 год – 105%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    Индекс потребительских цен на 2016 год – 104,5%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    Индекс потребительских цен на 2017 год – 104,3%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39550" y="5445224"/>
              <a:ext cx="8208503" cy="122413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Прогноз государственной пошлины: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на 2015 год – 3616,00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Book Antiqua" pitchFamily="18" charset="0"/>
                </a:rPr>
                <a:t>н</a:t>
              </a:r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а 2016 год – 3778,00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Book Antiqua" pitchFamily="18" charset="0"/>
                </a:rPr>
                <a:t>н</a:t>
              </a:r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а 2017 год – 3941,00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1" name="Выгнутая влево стрелка 10"/>
            <p:cNvSpPr/>
            <p:nvPr/>
          </p:nvSpPr>
          <p:spPr>
            <a:xfrm>
              <a:off x="167559" y="1556792"/>
              <a:ext cx="340658" cy="1008112"/>
            </a:xfrm>
            <a:prstGeom prst="curv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лево стрелка 11"/>
            <p:cNvSpPr/>
            <p:nvPr/>
          </p:nvSpPr>
          <p:spPr>
            <a:xfrm>
              <a:off x="167559" y="2564904"/>
              <a:ext cx="328705" cy="1008112"/>
            </a:xfrm>
            <a:prstGeom prst="curv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право стрелка 12"/>
            <p:cNvSpPr/>
            <p:nvPr/>
          </p:nvSpPr>
          <p:spPr>
            <a:xfrm>
              <a:off x="8716720" y="3836090"/>
              <a:ext cx="422489" cy="1129145"/>
            </a:xfrm>
            <a:prstGeom prst="curved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право стрелка 14"/>
            <p:cNvSpPr/>
            <p:nvPr/>
          </p:nvSpPr>
          <p:spPr>
            <a:xfrm>
              <a:off x="8721511" y="4965235"/>
              <a:ext cx="422489" cy="1200069"/>
            </a:xfrm>
            <a:prstGeom prst="curved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5004048" y="3573016"/>
              <a:ext cx="792088" cy="56457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578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61" name="Text Box 29"/>
          <p:cNvSpPr txBox="1">
            <a:spLocks noChangeArrowheads="1"/>
          </p:cNvSpPr>
          <p:nvPr/>
        </p:nvSpPr>
        <p:spPr bwMode="auto">
          <a:xfrm>
            <a:off x="5703888" y="524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b="0"/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auto">
          <a:xfrm>
            <a:off x="179388" y="0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Главные распорядители средств бюджета муниципального района</a:t>
            </a:r>
            <a:endParaRPr lang="ru-RU" sz="20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00074" name="AutoShape 42"/>
          <p:cNvSpPr>
            <a:spLocks noChangeArrowheads="1"/>
          </p:cNvSpPr>
          <p:nvPr/>
        </p:nvSpPr>
        <p:spPr bwMode="auto">
          <a:xfrm>
            <a:off x="3203575" y="2636838"/>
            <a:ext cx="2520950" cy="2232025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Главные</a:t>
            </a:r>
          </a:p>
          <a:p>
            <a:pPr algn="ctr"/>
            <a:r>
              <a:rPr lang="ru-RU" dirty="0">
                <a:latin typeface="Castellar" pitchFamily="18" charset="0"/>
              </a:rPr>
              <a:t>распорядители</a:t>
            </a:r>
          </a:p>
          <a:p>
            <a:pPr algn="ctr"/>
            <a:r>
              <a:rPr lang="ru-RU" dirty="0">
                <a:latin typeface="Castellar" pitchFamily="18" charset="0"/>
              </a:rPr>
              <a:t>бюджетных</a:t>
            </a:r>
          </a:p>
          <a:p>
            <a:pPr algn="ctr"/>
            <a:r>
              <a:rPr lang="ru-RU" dirty="0">
                <a:latin typeface="Castellar" pitchFamily="18" charset="0"/>
              </a:rPr>
              <a:t>средств</a:t>
            </a:r>
          </a:p>
          <a:p>
            <a:pPr algn="ctr"/>
            <a:r>
              <a:rPr lang="ru-RU" dirty="0">
                <a:latin typeface="Castellar" pitchFamily="18" charset="0"/>
              </a:rPr>
              <a:t>(ГРБС)</a:t>
            </a:r>
          </a:p>
        </p:txBody>
      </p:sp>
      <p:sp>
        <p:nvSpPr>
          <p:cNvPr id="300076" name="Oval 44"/>
          <p:cNvSpPr>
            <a:spLocks noChangeArrowheads="1"/>
          </p:cNvSpPr>
          <p:nvPr/>
        </p:nvSpPr>
        <p:spPr bwMode="auto">
          <a:xfrm>
            <a:off x="4572000" y="785794"/>
            <a:ext cx="2305050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Castellar" pitchFamily="18" charset="0"/>
              </a:rPr>
              <a:t>Совет района</a:t>
            </a:r>
          </a:p>
        </p:txBody>
      </p:sp>
      <p:sp>
        <p:nvSpPr>
          <p:cNvPr id="300077" name="Oval 45"/>
          <p:cNvSpPr>
            <a:spLocks noChangeArrowheads="1"/>
          </p:cNvSpPr>
          <p:nvPr/>
        </p:nvSpPr>
        <p:spPr bwMode="auto">
          <a:xfrm>
            <a:off x="6000760" y="2143116"/>
            <a:ext cx="2305050" cy="1223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Контрольно-</a:t>
            </a:r>
          </a:p>
          <a:p>
            <a:pPr algn="ctr"/>
            <a:r>
              <a:rPr lang="ru-RU" dirty="0">
                <a:latin typeface="Castellar" pitchFamily="18" charset="0"/>
              </a:rPr>
              <a:t>счетный орган</a:t>
            </a:r>
          </a:p>
        </p:txBody>
      </p:sp>
      <p:sp>
        <p:nvSpPr>
          <p:cNvPr id="300078" name="Oval 46"/>
          <p:cNvSpPr>
            <a:spLocks noChangeArrowheads="1"/>
          </p:cNvSpPr>
          <p:nvPr/>
        </p:nvSpPr>
        <p:spPr bwMode="auto">
          <a:xfrm>
            <a:off x="1785918" y="785794"/>
            <a:ext cx="2447925" cy="12255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Администрация</a:t>
            </a:r>
          </a:p>
          <a:p>
            <a:pPr algn="ctr"/>
            <a:r>
              <a:rPr lang="ru-RU" dirty="0">
                <a:latin typeface="Castellar" pitchFamily="18" charset="0"/>
              </a:rPr>
              <a:t>района</a:t>
            </a:r>
          </a:p>
        </p:txBody>
      </p:sp>
      <p:sp>
        <p:nvSpPr>
          <p:cNvPr id="300079" name="Oval 47"/>
          <p:cNvSpPr>
            <a:spLocks noChangeArrowheads="1"/>
          </p:cNvSpPr>
          <p:nvPr/>
        </p:nvSpPr>
        <p:spPr bwMode="auto">
          <a:xfrm>
            <a:off x="6000760" y="3643314"/>
            <a:ext cx="23050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Финансовое</a:t>
            </a:r>
          </a:p>
          <a:p>
            <a:pPr algn="ctr"/>
            <a:r>
              <a:rPr lang="ru-RU" dirty="0">
                <a:latin typeface="Castellar" pitchFamily="18" charset="0"/>
              </a:rPr>
              <a:t>управление</a:t>
            </a:r>
          </a:p>
        </p:txBody>
      </p:sp>
      <p:sp>
        <p:nvSpPr>
          <p:cNvPr id="300080" name="Oval 48"/>
          <p:cNvSpPr>
            <a:spLocks noChangeArrowheads="1"/>
          </p:cNvSpPr>
          <p:nvPr/>
        </p:nvSpPr>
        <p:spPr bwMode="auto">
          <a:xfrm>
            <a:off x="4643438" y="5143512"/>
            <a:ext cx="2519362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Отдел </a:t>
            </a:r>
          </a:p>
          <a:p>
            <a:pPr algn="ctr"/>
            <a:r>
              <a:rPr lang="ru-RU" dirty="0">
                <a:latin typeface="Castellar" pitchFamily="18" charset="0"/>
              </a:rPr>
              <a:t>имущественных</a:t>
            </a:r>
          </a:p>
          <a:p>
            <a:pPr algn="ctr"/>
            <a:r>
              <a:rPr lang="ru-RU" dirty="0">
                <a:latin typeface="Castellar" pitchFamily="18" charset="0"/>
              </a:rPr>
              <a:t>и земельных </a:t>
            </a:r>
          </a:p>
          <a:p>
            <a:pPr algn="ctr"/>
            <a:r>
              <a:rPr lang="ru-RU" dirty="0">
                <a:latin typeface="Castellar" pitchFamily="18" charset="0"/>
              </a:rPr>
              <a:t>отношений</a:t>
            </a:r>
          </a:p>
        </p:txBody>
      </p:sp>
      <p:sp>
        <p:nvSpPr>
          <p:cNvPr id="300082" name="Oval 50"/>
          <p:cNvSpPr>
            <a:spLocks noChangeArrowheads="1"/>
          </p:cNvSpPr>
          <p:nvPr/>
        </p:nvSpPr>
        <p:spPr bwMode="auto">
          <a:xfrm>
            <a:off x="1857356" y="5000636"/>
            <a:ext cx="2592387" cy="1512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Управление труда и</a:t>
            </a:r>
          </a:p>
          <a:p>
            <a:pPr algn="ctr"/>
            <a:r>
              <a:rPr lang="ru-RU" dirty="0">
                <a:latin typeface="Castellar" pitchFamily="18" charset="0"/>
              </a:rPr>
              <a:t>социальной защиты</a:t>
            </a:r>
          </a:p>
          <a:p>
            <a:pPr algn="ctr"/>
            <a:r>
              <a:rPr lang="ru-RU" dirty="0">
                <a:latin typeface="Castellar" pitchFamily="18" charset="0"/>
              </a:rPr>
              <a:t>населения</a:t>
            </a:r>
          </a:p>
        </p:txBody>
      </p:sp>
      <p:sp>
        <p:nvSpPr>
          <p:cNvPr id="300083" name="Oval 51"/>
          <p:cNvSpPr>
            <a:spLocks noChangeArrowheads="1"/>
          </p:cNvSpPr>
          <p:nvPr/>
        </p:nvSpPr>
        <p:spPr bwMode="auto">
          <a:xfrm>
            <a:off x="500034" y="3643314"/>
            <a:ext cx="2447925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Отдел культуры</a:t>
            </a:r>
          </a:p>
        </p:txBody>
      </p:sp>
      <p:sp>
        <p:nvSpPr>
          <p:cNvPr id="300084" name="Oval 52"/>
          <p:cNvSpPr>
            <a:spLocks noChangeArrowheads="1"/>
          </p:cNvSpPr>
          <p:nvPr/>
        </p:nvSpPr>
        <p:spPr bwMode="auto">
          <a:xfrm>
            <a:off x="428596" y="2071678"/>
            <a:ext cx="2449512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stellar" pitchFamily="18" charset="0"/>
              </a:rPr>
              <a:t>Отдел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866527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Структура расходов бюджета Грачевского муниципального района на 2015 год по основным разделам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796470419"/>
              </p:ext>
            </p:extLst>
          </p:nvPr>
        </p:nvGraphicFramePr>
        <p:xfrm>
          <a:off x="285720" y="1428736"/>
          <a:ext cx="842493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4500562" y="1857364"/>
            <a:ext cx="951824" cy="383530"/>
          </a:xfrm>
          <a:prstGeom prst="wedgeRectCallout">
            <a:avLst>
              <a:gd name="adj1" fmla="val -49245"/>
              <a:gd name="adj2" fmla="val 111979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6,66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143108" y="4500570"/>
            <a:ext cx="1023262" cy="383530"/>
          </a:xfrm>
          <a:prstGeom prst="wedgeRectCallout">
            <a:avLst>
              <a:gd name="adj1" fmla="val -49245"/>
              <a:gd name="adj2" fmla="val 111979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3,05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429124" y="4357694"/>
            <a:ext cx="1095840" cy="642773"/>
          </a:xfrm>
          <a:prstGeom prst="wedgeRectCallout">
            <a:avLst>
              <a:gd name="adj1" fmla="val -61888"/>
              <a:gd name="adj2" fmla="val 94736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46,75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643042" y="1142984"/>
            <a:ext cx="1052703" cy="415289"/>
          </a:xfrm>
          <a:prstGeom prst="wedgeRectCallout">
            <a:avLst>
              <a:gd name="adj1" fmla="val 45520"/>
              <a:gd name="adj2" fmla="val 112033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Book Antiqua" pitchFamily="18" charset="0"/>
              </a:rPr>
              <a:t>5,26</a:t>
            </a:r>
            <a:endParaRPr lang="ru-RU" sz="1800" dirty="0">
              <a:latin typeface="Book Antiqua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142976" y="1928802"/>
            <a:ext cx="1052703" cy="428628"/>
          </a:xfrm>
          <a:prstGeom prst="wedgeRectCallout">
            <a:avLst>
              <a:gd name="adj1" fmla="val 82371"/>
              <a:gd name="adj2" fmla="val 98689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Book Antiqua" pitchFamily="18" charset="0"/>
              </a:rPr>
              <a:t>0,84</a:t>
            </a:r>
            <a:endParaRPr lang="ru-RU" sz="1800" dirty="0">
              <a:latin typeface="Book Antiqua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28596" y="3000372"/>
            <a:ext cx="1089371" cy="428628"/>
          </a:xfrm>
          <a:prstGeom prst="wedgeRectCallout">
            <a:avLst>
              <a:gd name="adj1" fmla="val 45520"/>
              <a:gd name="adj2" fmla="val 112033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Book Antiqua" pitchFamily="18" charset="0"/>
              </a:rPr>
              <a:t>30,96</a:t>
            </a:r>
            <a:endParaRPr lang="ru-RU" sz="1800" dirty="0">
              <a:latin typeface="Book Antiqua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500430" y="1428736"/>
            <a:ext cx="951824" cy="383530"/>
          </a:xfrm>
          <a:prstGeom prst="wedgeRectCallout">
            <a:avLst>
              <a:gd name="adj1" fmla="val -49245"/>
              <a:gd name="adj2" fmla="val 111979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5,86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643174" y="2143116"/>
            <a:ext cx="1052703" cy="415289"/>
          </a:xfrm>
          <a:prstGeom prst="wedgeRectCallout">
            <a:avLst>
              <a:gd name="adj1" fmla="val 45520"/>
              <a:gd name="adj2" fmla="val 112033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Book Antiqua" pitchFamily="18" charset="0"/>
              </a:rPr>
              <a:t>0,62</a:t>
            </a:r>
            <a:endParaRPr lang="ru-RU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latin typeface="Book Antiqua" pitchFamily="18" charset="0"/>
              </a:rPr>
              <a:t>Структура расходов бюджета </a:t>
            </a:r>
            <a:r>
              <a:rPr lang="ru-RU" sz="2400" b="1" u="sng" dirty="0" err="1" smtClean="0">
                <a:latin typeface="Book Antiqua" pitchFamily="18" charset="0"/>
              </a:rPr>
              <a:t>Грачевского</a:t>
            </a:r>
            <a:r>
              <a:rPr lang="ru-RU" sz="2400" b="1" u="sng" dirty="0" smtClean="0">
                <a:latin typeface="Book Antiqua" pitchFamily="18" charset="0"/>
              </a:rPr>
              <a:t> муниципального района на 2014 год по основным разделам</a:t>
            </a:r>
            <a:endParaRPr lang="ru-RU" sz="24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/>
          </p:cNvGraphicFramePr>
          <p:nvPr/>
        </p:nvGraphicFramePr>
        <p:xfrm>
          <a:off x="285720" y="1643050"/>
          <a:ext cx="8643998" cy="5072098"/>
        </p:xfrm>
        <a:graphic>
          <a:graphicData uri="http://schemas.openxmlformats.org/presentationml/2006/ole">
            <p:oleObj spid="_x0000_s55297" name="Диаграмма" r:id="rId3" imgW="7820078" imgH="4800600" progId="Excel.Sheet.8">
              <p:embed/>
            </p:oleObj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Динамика расходов бюджета Грачевского  муниципального района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4414834"/>
              </p:ext>
            </p:extLst>
          </p:nvPr>
        </p:nvGraphicFramePr>
        <p:xfrm>
          <a:off x="539552" y="1116588"/>
          <a:ext cx="8127031" cy="5384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84"/>
                <a:gridCol w="2301564"/>
                <a:gridCol w="1152128"/>
                <a:gridCol w="1296144"/>
                <a:gridCol w="1368152"/>
                <a:gridCol w="1440159"/>
              </a:tblGrid>
              <a:tr h="2810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2014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2015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2016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2017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28845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 Antiqua" pitchFamily="18" charset="0"/>
                        </a:rPr>
                        <a:t>Решение о бюджете</a:t>
                      </a:r>
                      <a:endParaRPr lang="ru-RU" sz="110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 Antiqua" pitchFamily="18" charset="0"/>
                        </a:rPr>
                        <a:t> проект</a:t>
                      </a:r>
                      <a:endParaRPr lang="ru-RU" sz="110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 Antiqua" pitchFamily="18" charset="0"/>
                        </a:rPr>
                        <a:t>проект</a:t>
                      </a:r>
                      <a:endParaRPr lang="ru-RU" sz="110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Book Antiqua" pitchFamily="18" charset="0"/>
                        </a:rPr>
                        <a:t>проект</a:t>
                      </a:r>
                      <a:endParaRPr lang="ru-RU" sz="110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77393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01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Общегосударственные вопросы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35516,80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40706,99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41169,32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40903,47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881963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03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2999,63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4299,0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4614,44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4596,12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8107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04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Национальная экономика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63806,64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46260,10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44084,33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57363,48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8107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07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Образование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307573,30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324739,99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354530,07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369301,23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77393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08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Культура и кинематография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15572,97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21163,97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16347,75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16205,56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8107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10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Социальная политика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189482,48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215046,33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218216,10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219421,73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77393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11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Физическая культура и спорт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5729,32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5845,39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5162,69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5132,21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77393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14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Межбюджетные трансферты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29383,00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36591,00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40317,00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Book Antiqua" pitchFamily="18" charset="0"/>
                        </a:rPr>
                        <a:t>50220,00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81079">
                <a:tc>
                  <a:txBody>
                    <a:bodyPr/>
                    <a:lstStyle/>
                    <a:p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ИТОГО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650064,14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694652,77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724441,70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763143,80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77393">
                <a:tc>
                  <a:txBody>
                    <a:bodyPr/>
                    <a:lstStyle/>
                    <a:p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Условно утвержденные расходы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-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-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5511,04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Book Antiqua" pitchFamily="18" charset="0"/>
                        </a:rPr>
                        <a:t>11249,61</a:t>
                      </a:r>
                      <a:endParaRPr lang="ru-RU" sz="1250" b="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81079">
                <a:tc>
                  <a:txBody>
                    <a:bodyPr/>
                    <a:lstStyle/>
                    <a:p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ВСЕГО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Book Antiqua" pitchFamily="18" charset="0"/>
                        </a:rPr>
                        <a:t>729952,74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Book Antiqua" pitchFamily="18" charset="0"/>
                        </a:rPr>
                        <a:t>774393,41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08304" y="675986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7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3" cy="114300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Расходы бюджета Грачевского муниципального района на образование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4404820"/>
              </p:ext>
            </p:extLst>
          </p:nvPr>
        </p:nvGraphicFramePr>
        <p:xfrm>
          <a:off x="446856" y="1608455"/>
          <a:ext cx="8229600" cy="465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400"/>
                <a:gridCol w="22288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Наименование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2014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2015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2016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Решение о бюджете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650064,14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694652,77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729952,74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774393,41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% к общему объему  расходов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Средства местного бюджета (образование)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307573,30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324739,99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354530,07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369301,23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том числе: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Собственные средства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118437,79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124066,75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129307,57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128520,34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Платные средства,  целевые и безвозмездные поступления,  средства от арендной платы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12240,53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12891,38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12918,38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12918,38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176894,98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187781,86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212304,12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227862,51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288" y="1248415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C:\Users\admin\Pictures\мои рисунки\фин\1O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192"/>
            <a:ext cx="1584176" cy="1208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38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357982" cy="11430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Расходы бюджета Грачевского муниципального района на культуру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4818212"/>
              </p:ext>
            </p:extLst>
          </p:nvPr>
        </p:nvGraphicFramePr>
        <p:xfrm>
          <a:off x="446856" y="1714485"/>
          <a:ext cx="8229600" cy="4857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400"/>
                <a:gridCol w="2228800"/>
                <a:gridCol w="1371600"/>
                <a:gridCol w="1371600"/>
                <a:gridCol w="1371600"/>
                <a:gridCol w="1371600"/>
              </a:tblGrid>
              <a:tr h="3757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Наименование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7400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Решение о бюджете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5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650064,14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694652,77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729952,74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774393,41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5763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% к общему объему  расходов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371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Средства местного бюджета (культура)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15572,97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21163,97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16347,75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16205,56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5706">
                <a:tc>
                  <a:txBody>
                    <a:bodyPr/>
                    <a:lstStyle/>
                    <a:p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том числе: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5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Собственные средства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15355,13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12577,97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14438,73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16492,17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007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Платные средства,  целевые и безвозмездные поступления,  средства от арендной платы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371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288" y="1248415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admin\Pictures\мои рисунки\разное\icons_SONG_dance0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646237" cy="164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3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Расходы бюджета Грачевского муниципального района на социальную политику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8022979"/>
              </p:ext>
            </p:extLst>
          </p:nvPr>
        </p:nvGraphicFramePr>
        <p:xfrm>
          <a:off x="446856" y="1643051"/>
          <a:ext cx="8229600" cy="4946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400"/>
                <a:gridCol w="2228800"/>
                <a:gridCol w="1371600"/>
                <a:gridCol w="1371600"/>
                <a:gridCol w="1371600"/>
                <a:gridCol w="1371600"/>
              </a:tblGrid>
              <a:tr h="37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Наименование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6028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Решение о бюджете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650064,14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694652,77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729952,74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774393,41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8166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% к общему объему  расходов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142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Средства местного бюджета (социальная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политика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189482,48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215046,33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218216,10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219421,73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том числе: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Собственные средства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806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Платные средства,  целевые и безвозмездные поступления,  средства от арендной платы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81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189482,48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215046,33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218216,10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219421,73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288" y="1248415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146" name="Picture 2" descr="C:\Users\admin\Pictures\мои рисунки\разное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3" y="223041"/>
            <a:ext cx="1628911" cy="1205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8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14"/>
            <a:ext cx="9072594" cy="6937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Участники бюджетного процесса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Грачевском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муниципальном районе</a:t>
            </a: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323851" y="836613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285720" y="949324"/>
            <a:ext cx="8572560" cy="5765824"/>
            <a:chOff x="2241" y="1494"/>
            <a:chExt cx="8640" cy="6660"/>
          </a:xfrm>
        </p:grpSpPr>
        <p:sp>
          <p:nvSpPr>
            <p:cNvPr id="5122" name="AutoShape 2"/>
            <p:cNvSpPr>
              <a:spLocks noChangeArrowheads="1"/>
            </p:cNvSpPr>
            <p:nvPr/>
          </p:nvSpPr>
          <p:spPr bwMode="auto">
            <a:xfrm>
              <a:off x="4401" y="3046"/>
              <a:ext cx="3988" cy="4074"/>
            </a:xfrm>
            <a:prstGeom prst="hexagon">
              <a:avLst>
                <a:gd name="adj" fmla="val 25000"/>
                <a:gd name="vf" fmla="val 115470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Бюджетный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процесс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4567" y="1494"/>
              <a:ext cx="3822" cy="776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Глава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Грачевского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муниципального района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2739" y="2270"/>
              <a:ext cx="3822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Совет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6561" y="2270"/>
              <a:ext cx="3822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Администрация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241" y="3434"/>
              <a:ext cx="3489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Финансовое управление администрации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2241" y="4598"/>
              <a:ext cx="3489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Контрольно-счетная комиссия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739" y="5762"/>
              <a:ext cx="3822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Главные распорядители, распорядители и получатели бюджетных средств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7392" y="3434"/>
              <a:ext cx="3489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Подразделение Банка РФ, уполномоченные банки Ставропольского края кредитные учреждения, осуществляющие отдельные операции со средствами бюджета муниципального района в рамках функций, определенных Бюджетным кодексом Российской Федерации</a:t>
              </a:r>
              <a:endPara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7392" y="4598"/>
              <a:ext cx="3489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Органы, уполномоченные на осуществление кассового обслуживания исполнения местного бюджета  муниципального района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6561" y="5762"/>
              <a:ext cx="3822" cy="1164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Главные администраторы (администраторы) доходов бюджета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4567" y="6926"/>
              <a:ext cx="3988" cy="1228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Органы местного самоуправления поселений Грачевского муниципального района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Расходы бюджета Грачевского </a:t>
            </a:r>
            <a:br>
              <a:rPr lang="ru-RU" sz="2400" b="1" u="sng" dirty="0" smtClean="0">
                <a:latin typeface="Book Antiqua" pitchFamily="18" charset="0"/>
              </a:rPr>
            </a:br>
            <a:r>
              <a:rPr lang="ru-RU" sz="2400" b="1" u="sng" dirty="0" smtClean="0">
                <a:latin typeface="Book Antiqua" pitchFamily="18" charset="0"/>
              </a:rPr>
              <a:t>муниципального района на физическую культуру и спорт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8022979"/>
              </p:ext>
            </p:extLst>
          </p:nvPr>
        </p:nvGraphicFramePr>
        <p:xfrm>
          <a:off x="446856" y="1643051"/>
          <a:ext cx="8229600" cy="4946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400"/>
                <a:gridCol w="2228800"/>
                <a:gridCol w="1371600"/>
                <a:gridCol w="1371600"/>
                <a:gridCol w="1371600"/>
                <a:gridCol w="1371600"/>
              </a:tblGrid>
              <a:tr h="37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Наименование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6028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Решение о бюджете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650064,14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694652,77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729952,74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774393,41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8166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% к общему объему  расходов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142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Средства местного бюджета (физическая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культура и спорт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5729,32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5845,39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5162,69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5132,21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в том числе: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Собственные средства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5729,32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5845,39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5162,69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5132,21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806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Платные средства,  целевые и безвозмездные поступления,  средства от арендной платы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281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288" y="1248415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749425" cy="11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8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ДИНАМИКА </a:t>
            </a:r>
            <a:r>
              <a:rPr lang="ru-RU" sz="1400" dirty="0" smtClean="0">
                <a:latin typeface="Book Antiqua" pitchFamily="18" charset="0"/>
              </a:rPr>
              <a:t/>
            </a:r>
            <a:br>
              <a:rPr lang="ru-RU" sz="1400" dirty="0" smtClean="0">
                <a:latin typeface="Book Antiqua" pitchFamily="18" charset="0"/>
              </a:rPr>
            </a:br>
            <a:r>
              <a:rPr lang="ru-RU" sz="1400" dirty="0" smtClean="0">
                <a:latin typeface="Book Antiqua" pitchFamily="18" charset="0"/>
              </a:rPr>
              <a:t>индикативных значений соотношения заработной платы отдельных категорий работников муниципальных учреждений бюджетного сектора экономики и средней заработной платы в Ставропольском крае и прогнозируемый размер средней зарплаты указанных категорий работников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79512" y="1700808"/>
            <a:ext cx="2705100" cy="782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Средняя заработная плата в Ставропольском крае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3813" y="3068960"/>
            <a:ext cx="2705100" cy="1162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F6FC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Работники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муниципальных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 учреждений культуры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9512" y="4936263"/>
            <a:ext cx="2705100" cy="1228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Педагогические работники муниципальных организаций дополнительного образования детей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73975734"/>
              </p:ext>
            </p:extLst>
          </p:nvPr>
        </p:nvGraphicFramePr>
        <p:xfrm>
          <a:off x="2909942" y="1440891"/>
          <a:ext cx="6096000" cy="130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786849963"/>
              </p:ext>
            </p:extLst>
          </p:nvPr>
        </p:nvGraphicFramePr>
        <p:xfrm>
          <a:off x="2940496" y="2998750"/>
          <a:ext cx="6096000" cy="130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219139825"/>
              </p:ext>
            </p:extLst>
          </p:nvPr>
        </p:nvGraphicFramePr>
        <p:xfrm>
          <a:off x="3028853" y="4862519"/>
          <a:ext cx="6096000" cy="130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619500" y="6200775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85,0%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80112" y="6167438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90,0%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594781" y="6167438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95,0%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491880" y="4233175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73,7%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496791" y="4233175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82,4%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7236296" y="4231010"/>
            <a:ext cx="828675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75A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61D28"/>
                </a:solidFill>
                <a:effectLst/>
                <a:latin typeface="Cambria" pitchFamily="18" charset="0"/>
                <a:cs typeface="Arial" pitchFamily="34" charset="0"/>
              </a:rPr>
              <a:t>91,2%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3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Межбюджетные отношения на 2015 год</a:t>
            </a:r>
            <a:endParaRPr lang="ru-RU" sz="2400" b="1" u="sng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611317"/>
            <a:ext cx="2232248" cy="148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КРАЕВОЙ БЮДЖЕТ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8130" y="1687104"/>
            <a:ext cx="2448272" cy="148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БЮДЖЕТ муниципального района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7370" y="1706626"/>
            <a:ext cx="2282369" cy="148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БЮДЖЕТЫ МО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079611" y="3180502"/>
            <a:ext cx="3492477" cy="1184601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873174" y="3238299"/>
            <a:ext cx="3528392" cy="1126803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0800000">
            <a:off x="4572088" y="764703"/>
            <a:ext cx="3204356" cy="925489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2812" y="3212225"/>
            <a:ext cx="17671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587951,49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5459" y="1189002"/>
            <a:ext cx="17671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343,86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3810" y="3153628"/>
            <a:ext cx="176711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36591,00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008982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6386" name="Picture 2" descr="C:\Users\admin\Pictures\мои рисунки\фин\i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95" y="4725144"/>
            <a:ext cx="2328259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20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 smtClean="0"/>
              <a:t>Межбюджетные отношения на 2014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                                                                               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               </a:t>
            </a:r>
            <a:r>
              <a:rPr lang="ru-RU" sz="2000" dirty="0" smtClean="0"/>
              <a:t>тыс. руб.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428596" y="1214422"/>
          <a:ext cx="8467725" cy="5419725"/>
        </p:xfrm>
        <a:graphic>
          <a:graphicData uri="http://schemas.openxmlformats.org/presentationml/2006/ole">
            <p:oleObj spid="_x0000_s57345" name="Слайд" r:id="rId3" imgW="2660792" imgH="199503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1800" b="1" dirty="0" smtClean="0"/>
              <a:t>Рейтинг по достигнутым результатам повышения качества управления бюджетным процессом в муниципальных районах и городских округах Ставропольского края</a:t>
            </a:r>
            <a:endParaRPr lang="ru-RU" sz="18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t="1152" r="3961"/>
          <a:stretch>
            <a:fillRect/>
          </a:stretch>
        </p:blipFill>
        <p:spPr bwMode="auto">
          <a:xfrm>
            <a:off x="285720" y="928669"/>
            <a:ext cx="8572560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000496" y="3311662"/>
          <a:ext cx="5143504" cy="3546338"/>
        </p:xfrm>
        <a:graphic>
          <a:graphicData uri="http://schemas.openxmlformats.org/presentationml/2006/ole">
            <p:oleObj spid="_x0000_s25603" name="Слайд" r:id="rId3" imgW="4570342" imgH="3427430" progId="PowerPoint.Slide.12">
              <p:embed/>
            </p:oleObj>
          </a:graphicData>
        </a:graphic>
      </p:graphicFrame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0" y="0"/>
          <a:ext cx="6155326" cy="3929066"/>
        </p:xfrm>
        <a:graphic>
          <a:graphicData uri="http://schemas.openxmlformats.org/presentationml/2006/ole">
            <p:oleObj spid="_x0000_s25601" name="Слайд" r:id="rId4" imgW="4570342" imgH="3427430" progId="PowerPoint.Slide.12">
              <p:embed/>
            </p:oleObj>
          </a:graphicData>
        </a:graphic>
      </p:graphicFrame>
      <p:pic>
        <p:nvPicPr>
          <p:cNvPr id="25605" name="Рисунок 3" descr="Описание: http://im8-tub-ru.yandex.net/i?id=261966710-1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571768" cy="2568903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6" name="Рисунок 28" descr="http://im3-tub-ru.yandex.net/i?id=298087835-1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714356"/>
            <a:ext cx="2006600" cy="149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386638" cy="3429000"/>
          </a:xfrm>
        </p:spPr>
        <p:txBody>
          <a:bodyPr>
            <a:norm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Доклад окончен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8" y="71414"/>
            <a:ext cx="8429684" cy="6143668"/>
            <a:chOff x="2961" y="1305"/>
            <a:chExt cx="6480" cy="10190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2961" y="1305"/>
              <a:ext cx="6480" cy="14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Прогнозирование социально-экономического развития Александровского муниципального района на очередной финансовый год и среднесрочную перспективу </a:t>
              </a:r>
              <a:endParaRPr lang="ru-RU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до 1 мая текущего года)</a:t>
              </a:r>
            </a:p>
          </p:txBody>
        </p:sp>
        <p:sp>
          <p:nvSpPr>
            <p:cNvPr id="12293" name="AutoShape 6"/>
            <p:cNvSpPr>
              <a:spLocks noChangeArrowheads="1"/>
            </p:cNvSpPr>
            <p:nvPr/>
          </p:nvSpPr>
          <p:spPr bwMode="auto">
            <a:xfrm rot="5400000">
              <a:off x="8851" y="2444"/>
              <a:ext cx="640" cy="540"/>
            </a:xfrm>
            <a:prstGeom prst="homePlate">
              <a:avLst>
                <a:gd name="adj" fmla="val 2963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2961" y="3115"/>
              <a:ext cx="6480" cy="1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Разработка и утверждение основных направлений бюджетной и налоговой политики на очередной финансовый год (до 15 сентября текущего года)</a:t>
              </a: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2961" y="4734"/>
              <a:ext cx="6480" cy="1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Формирование и утверждение среднесрочного финансового плана, внесение проекта решения о местном бюджете на очередной финансовый год на рассмотрение в совет Александровского муниципального района (до 15 ноября текущего года)</a:t>
              </a: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2961" y="6895"/>
              <a:ext cx="6480" cy="1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Рассмотрение и утверждение проекта решения о местном бюджете на очередной финансовый год (декабрь текущего года)</a:t>
              </a:r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2961" y="8334"/>
              <a:ext cx="6480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 Исполнение местного бюджета (январь - декабрь текущего года)</a:t>
              </a: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2961" y="9773"/>
              <a:ext cx="6480" cy="1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Завершение операций по исполнению местного бюджета, составление, рассмотрение и утверждение годового отчета об исполнении местного бюджета (январь - май года, следующего за отчетным).</a:t>
              </a:r>
            </a:p>
            <a:p>
              <a:pPr>
                <a:defRPr/>
              </a:pP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299" name="AutoShape 12"/>
            <p:cNvSpPr>
              <a:spLocks noChangeArrowheads="1"/>
            </p:cNvSpPr>
            <p:nvPr/>
          </p:nvSpPr>
          <p:spPr bwMode="auto">
            <a:xfrm rot="5400000">
              <a:off x="8851" y="4064"/>
              <a:ext cx="640" cy="540"/>
            </a:xfrm>
            <a:prstGeom prst="homePlate">
              <a:avLst>
                <a:gd name="adj" fmla="val 2963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300" name="AutoShape 13"/>
            <p:cNvSpPr>
              <a:spLocks noChangeArrowheads="1"/>
            </p:cNvSpPr>
            <p:nvPr/>
          </p:nvSpPr>
          <p:spPr bwMode="auto">
            <a:xfrm rot="5400000">
              <a:off x="8811" y="6084"/>
              <a:ext cx="720" cy="540"/>
            </a:xfrm>
            <a:prstGeom prst="homePlate">
              <a:avLst>
                <a:gd name="adj" fmla="val 3333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2301" name="AutoShape 14"/>
            <p:cNvSpPr>
              <a:spLocks noChangeArrowheads="1"/>
            </p:cNvSpPr>
            <p:nvPr/>
          </p:nvSpPr>
          <p:spPr bwMode="auto">
            <a:xfrm rot="5400000">
              <a:off x="8851" y="7664"/>
              <a:ext cx="640" cy="540"/>
            </a:xfrm>
            <a:prstGeom prst="homePlate">
              <a:avLst>
                <a:gd name="adj" fmla="val 2963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2302" name="AutoShape 15"/>
            <p:cNvSpPr>
              <a:spLocks noChangeArrowheads="1"/>
            </p:cNvSpPr>
            <p:nvPr/>
          </p:nvSpPr>
          <p:spPr bwMode="auto">
            <a:xfrm rot="5400000">
              <a:off x="8850" y="10905"/>
              <a:ext cx="641" cy="540"/>
            </a:xfrm>
            <a:prstGeom prst="homePlate">
              <a:avLst>
                <a:gd name="adj" fmla="val 2967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2303" name="AutoShape 16"/>
            <p:cNvSpPr>
              <a:spLocks noChangeArrowheads="1"/>
            </p:cNvSpPr>
            <p:nvPr/>
          </p:nvSpPr>
          <p:spPr bwMode="auto">
            <a:xfrm rot="5400000">
              <a:off x="8851" y="9104"/>
              <a:ext cx="640" cy="540"/>
            </a:xfrm>
            <a:prstGeom prst="homePlate">
              <a:avLst>
                <a:gd name="adj" fmla="val 2963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1643042" y="6072206"/>
            <a:ext cx="5526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tx2"/>
                </a:solidFill>
              </a:rPr>
              <a:t>Основные этапы организации бюджетного процесса </a:t>
            </a:r>
          </a:p>
          <a:p>
            <a:pPr algn="ctr" eaLnBrk="0" hangingPunct="0"/>
            <a:r>
              <a:rPr lang="ru-RU" b="1" dirty="0">
                <a:solidFill>
                  <a:schemeClr val="tx2"/>
                </a:solidFill>
              </a:rPr>
              <a:t>в </a:t>
            </a:r>
            <a:r>
              <a:rPr lang="ru-RU" b="1" dirty="0" err="1" smtClean="0">
                <a:solidFill>
                  <a:schemeClr val="tx2"/>
                </a:solidFill>
              </a:rPr>
              <a:t>Грачевском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муниципальном районе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23850" y="0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Основные приоритеты бюджетной политики в</a:t>
            </a:r>
          </a:p>
          <a:p>
            <a:pPr algn="ctr" eaLnBrk="1" hangingPunct="1"/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2015</a:t>
            </a:r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Condensed" pitchFamily="18" charset="0"/>
              </a:rPr>
              <a:t> году и плановом периоде </a:t>
            </a:r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2016 и 2017 годов</a:t>
            </a:r>
          </a:p>
          <a:p>
            <a:pPr algn="ctr" eaLnBrk="1" hangingPunct="1"/>
            <a:endParaRPr lang="ru-RU" sz="2800" b="0" dirty="0">
              <a:solidFill>
                <a:srgbClr val="000066"/>
              </a:solidFill>
              <a:latin typeface="Bodoni MT Condensed" pitchFamily="18" charset="0"/>
            </a:endParaRPr>
          </a:p>
          <a:p>
            <a:pPr algn="ctr" eaLnBrk="1" hangingPunct="1"/>
            <a:endParaRPr lang="ru-RU" sz="2800" b="0" dirty="0">
              <a:solidFill>
                <a:srgbClr val="003366"/>
              </a:solidFill>
              <a:latin typeface="Arial Narrow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950" y="1125538"/>
            <a:ext cx="8785225" cy="5543550"/>
            <a:chOff x="107950" y="1125538"/>
            <a:chExt cx="8785225" cy="5543550"/>
          </a:xfrm>
        </p:grpSpPr>
        <p:graphicFrame>
          <p:nvGraphicFramePr>
            <p:cNvPr id="287774" name="Diagram 30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457200" y="1981200"/>
            <a:ext cx="4038600" cy="4114800"/>
          </p:xfrm>
          <a:graphic>
            <a:graphicData uri="http://schemas.openxmlformats.org/drawingml/2006/compatibility">
              <com:legacyDrawing xmlns:com="http://schemas.openxmlformats.org/drawingml/2006/compatibility" spid="_x0000_s2050"/>
            </a:graphicData>
          </a:graphic>
        </p:graphicFrame>
        <p:sp>
          <p:nvSpPr>
            <p:cNvPr id="287817" name="Text Box 73"/>
            <p:cNvSpPr txBox="1">
              <a:spLocks noChangeArrowheads="1"/>
            </p:cNvSpPr>
            <p:nvPr/>
          </p:nvSpPr>
          <p:spPr bwMode="auto">
            <a:xfrm>
              <a:off x="3563938" y="2565400"/>
              <a:ext cx="1800225" cy="204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2000" dirty="0">
                  <a:solidFill>
                    <a:srgbClr val="000066"/>
                  </a:solidFill>
                  <a:latin typeface="Castellar" pitchFamily="18" charset="0"/>
                </a:rPr>
                <a:t>Основные</a:t>
              </a:r>
            </a:p>
            <a:p>
              <a:pPr algn="ctr" eaLnBrk="1" hangingPunct="1"/>
              <a:r>
                <a:rPr lang="ru-RU" sz="2000" dirty="0">
                  <a:solidFill>
                    <a:srgbClr val="000066"/>
                  </a:solidFill>
                  <a:latin typeface="Castellar" pitchFamily="18" charset="0"/>
                </a:rPr>
                <a:t>приоритеты</a:t>
              </a:r>
            </a:p>
            <a:p>
              <a:pPr algn="ctr" eaLnBrk="1" hangingPunct="1"/>
              <a:r>
                <a:rPr lang="ru-RU" sz="2000" dirty="0">
                  <a:solidFill>
                    <a:srgbClr val="000066"/>
                  </a:solidFill>
                  <a:latin typeface="Castellar" pitchFamily="18" charset="0"/>
                </a:rPr>
                <a:t>бюджетной</a:t>
              </a:r>
            </a:p>
            <a:p>
              <a:pPr algn="ctr" eaLnBrk="1" hangingPunct="1"/>
              <a:r>
                <a:rPr lang="ru-RU" sz="2000" dirty="0">
                  <a:solidFill>
                    <a:srgbClr val="000066"/>
                  </a:solidFill>
                  <a:latin typeface="Castellar" pitchFamily="18" charset="0"/>
                </a:rPr>
                <a:t>политики</a:t>
              </a:r>
            </a:p>
            <a:p>
              <a:pPr algn="ctr" eaLnBrk="1" hangingPunct="1"/>
              <a:endParaRPr lang="ru-RU" sz="2000" dirty="0">
                <a:solidFill>
                  <a:srgbClr val="000066"/>
                </a:solidFill>
                <a:latin typeface="Castellar" pitchFamily="18" charset="0"/>
              </a:endParaRPr>
            </a:p>
            <a:p>
              <a:pPr algn="ctr" eaLnBrk="1" hangingPunct="1"/>
              <a:endParaRPr lang="ru-RU" sz="2800" b="0" dirty="0">
                <a:solidFill>
                  <a:srgbClr val="003366"/>
                </a:solidFill>
                <a:latin typeface="Castellar" pitchFamily="18" charset="0"/>
              </a:endParaRPr>
            </a:p>
          </p:txBody>
        </p:sp>
        <p:sp>
          <p:nvSpPr>
            <p:cNvPr id="287818" name="AutoShape 74"/>
            <p:cNvSpPr>
              <a:spLocks noChangeArrowheads="1"/>
            </p:cNvSpPr>
            <p:nvPr/>
          </p:nvSpPr>
          <p:spPr bwMode="auto">
            <a:xfrm>
              <a:off x="323850" y="1125538"/>
              <a:ext cx="2519363" cy="18716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Times New Roman" pitchFamily="18" charset="0"/>
                </a:rPr>
                <a:t>Обеспечение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обязательств в сфере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образования, культуры и 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спорта с учетом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определения объема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муниципальных услуг в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данных сферах</a:t>
              </a:r>
            </a:p>
          </p:txBody>
        </p:sp>
        <p:sp>
          <p:nvSpPr>
            <p:cNvPr id="287819" name="AutoShape 75"/>
            <p:cNvSpPr>
              <a:spLocks noChangeArrowheads="1"/>
            </p:cNvSpPr>
            <p:nvPr/>
          </p:nvSpPr>
          <p:spPr bwMode="auto">
            <a:xfrm>
              <a:off x="3348038" y="5373688"/>
              <a:ext cx="2519362" cy="12954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Times New Roman" pitchFamily="18" charset="0"/>
                </a:rPr>
                <a:t>Обеспечение 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сбалансированности и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финансовой устойчивости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районного бюджета</a:t>
              </a:r>
            </a:p>
          </p:txBody>
        </p:sp>
        <p:sp>
          <p:nvSpPr>
            <p:cNvPr id="287820" name="AutoShape 76"/>
            <p:cNvSpPr>
              <a:spLocks noChangeArrowheads="1"/>
            </p:cNvSpPr>
            <p:nvPr/>
          </p:nvSpPr>
          <p:spPr bwMode="auto">
            <a:xfrm>
              <a:off x="107950" y="3933825"/>
              <a:ext cx="2663825" cy="1655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Times New Roman" pitchFamily="18" charset="0"/>
                </a:rPr>
                <a:t>Обеспечение выполнения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обязательств и задач, 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поставленных указами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Президента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Российской Федерации от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7 мая 2012 года</a:t>
              </a:r>
            </a:p>
          </p:txBody>
        </p:sp>
        <p:sp>
          <p:nvSpPr>
            <p:cNvPr id="287821" name="AutoShape 77"/>
            <p:cNvSpPr>
              <a:spLocks noChangeArrowheads="1"/>
            </p:cNvSpPr>
            <p:nvPr/>
          </p:nvSpPr>
          <p:spPr bwMode="auto">
            <a:xfrm>
              <a:off x="6659563" y="3789363"/>
              <a:ext cx="2233612" cy="158432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Times New Roman" pitchFamily="18" charset="0"/>
                </a:rPr>
                <a:t>Обеспечение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прозрачности и 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открытости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финансов</a:t>
              </a:r>
            </a:p>
          </p:txBody>
        </p:sp>
        <p:sp>
          <p:nvSpPr>
            <p:cNvPr id="287822" name="AutoShape 78"/>
            <p:cNvSpPr>
              <a:spLocks noChangeArrowheads="1"/>
            </p:cNvSpPr>
            <p:nvPr/>
          </p:nvSpPr>
          <p:spPr bwMode="auto">
            <a:xfrm>
              <a:off x="6588125" y="1341438"/>
              <a:ext cx="2232025" cy="136683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Times New Roman" pitchFamily="18" charset="0"/>
                </a:rPr>
                <a:t>Повышение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эффективности</a:t>
              </a:r>
            </a:p>
            <a:p>
              <a:pPr algn="ctr"/>
              <a:r>
                <a:rPr lang="ru-RU" sz="1600" dirty="0">
                  <a:latin typeface="Times New Roman" pitchFamily="18" charset="0"/>
                </a:rPr>
                <a:t>бюджетных расходов</a:t>
              </a:r>
            </a:p>
          </p:txBody>
        </p:sp>
        <p:sp>
          <p:nvSpPr>
            <p:cNvPr id="287829" name="AutoShape 85"/>
            <p:cNvSpPr>
              <a:spLocks noChangeArrowheads="1"/>
            </p:cNvSpPr>
            <p:nvPr/>
          </p:nvSpPr>
          <p:spPr bwMode="auto">
            <a:xfrm rot="-4144396">
              <a:off x="2093119" y="2235994"/>
              <a:ext cx="2798763" cy="720725"/>
            </a:xfrm>
            <a:prstGeom prst="curvedDownArrow">
              <a:avLst>
                <a:gd name="adj1" fmla="val 77665"/>
                <a:gd name="adj2" fmla="val 155330"/>
                <a:gd name="adj3" fmla="val 33333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830" name="AutoShape 86"/>
            <p:cNvSpPr>
              <a:spLocks noChangeArrowheads="1"/>
            </p:cNvSpPr>
            <p:nvPr/>
          </p:nvSpPr>
          <p:spPr bwMode="auto">
            <a:xfrm rot="10564446">
              <a:off x="3059113" y="3933825"/>
              <a:ext cx="2870200" cy="649288"/>
            </a:xfrm>
            <a:prstGeom prst="curvedDownArrow">
              <a:avLst>
                <a:gd name="adj1" fmla="val 88411"/>
                <a:gd name="adj2" fmla="val 176821"/>
                <a:gd name="adj3" fmla="val 33333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831" name="AutoShape 87"/>
            <p:cNvSpPr>
              <a:spLocks noChangeArrowheads="1"/>
            </p:cNvSpPr>
            <p:nvPr/>
          </p:nvSpPr>
          <p:spPr bwMode="auto">
            <a:xfrm rot="3454759">
              <a:off x="4193381" y="2223294"/>
              <a:ext cx="2760663" cy="708025"/>
            </a:xfrm>
            <a:prstGeom prst="curvedDownArrow">
              <a:avLst>
                <a:gd name="adj1" fmla="val 77982"/>
                <a:gd name="adj2" fmla="val 155964"/>
                <a:gd name="adj3" fmla="val 33333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atin typeface="Book Antiqua" pitchFamily="18" charset="0"/>
              </a:rPr>
              <a:t>Основные характеристики бюджета Грачевского муниципального района</a:t>
            </a:r>
            <a:endParaRPr lang="ru-RU" sz="3200" b="1" u="sng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1340768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596394841"/>
              </p:ext>
            </p:extLst>
          </p:nvPr>
        </p:nvGraphicFramePr>
        <p:xfrm>
          <a:off x="899592" y="1844824"/>
          <a:ext cx="777686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215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Объем и структура доходов в динамике бюджета Грачевского муниципального района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200501"/>
              </p:ext>
            </p:extLst>
          </p:nvPr>
        </p:nvGraphicFramePr>
        <p:xfrm>
          <a:off x="467544" y="1484784"/>
          <a:ext cx="8344389" cy="494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67"/>
                <a:gridCol w="987219"/>
                <a:gridCol w="835339"/>
                <a:gridCol w="911279"/>
                <a:gridCol w="835339"/>
                <a:gridCol w="835339"/>
                <a:gridCol w="835339"/>
                <a:gridCol w="7973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Наименование 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2014 год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2015 год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2016 год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Решение о бюджете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Темпы роста (к 2014 г)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Темпы роста (к 2015 г)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Проект 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Темпы роста (</a:t>
                      </a:r>
                      <a:r>
                        <a:rPr lang="ru-RU" sz="1200" smtClean="0">
                          <a:latin typeface="Book Antiqua" pitchFamily="18" charset="0"/>
                        </a:rPr>
                        <a:t>к 2016г</a:t>
                      </a:r>
                      <a:r>
                        <a:rPr lang="ru-RU" sz="1200" dirty="0" smtClean="0">
                          <a:latin typeface="Book Antiqua" pitchFamily="18" charset="0"/>
                        </a:rPr>
                        <a:t>)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8522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 Antiqua" pitchFamily="18" charset="0"/>
                        </a:rPr>
                        <a:t>ВСЕГО, в том числе:</a:t>
                      </a:r>
                      <a:endParaRPr lang="ru-RU" sz="110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691426,49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694652,77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100,5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729952,74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105,1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774393,41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106,1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1" dirty="0" smtClean="0">
                          <a:latin typeface="Book Antiqua" pitchFamily="18" charset="0"/>
                        </a:rPr>
                        <a:t>Налоговые и неналоговые доходы, всего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78949,25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106307,92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134,6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111234,25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104,6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117496,63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105,6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Налоговые доходы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60913,06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81613,94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134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85811,28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105,1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92073,66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107,3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Неналоговые доходы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18036,22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24693,98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136,9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25422,97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102,9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25422,97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b="1" dirty="0" smtClean="0">
                          <a:latin typeface="Book Antiqua" pitchFamily="18" charset="0"/>
                        </a:rPr>
                        <a:t>Безвозмездные поступления, всего:</a:t>
                      </a:r>
                      <a:endParaRPr lang="ru-RU" sz="1250" b="1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612477,21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588344,85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96,1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618718,49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105,2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656896,78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 Antiqua" pitchFamily="18" charset="0"/>
                        </a:rPr>
                        <a:t>106,2</a:t>
                      </a:r>
                      <a:endParaRPr lang="ru-RU" sz="1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Дотации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112060,00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108595,00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96,9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109158,00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100,5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107446,00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98,4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Субсидии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47983,40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36571,00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76,2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40297,00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110,2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50200,00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124,6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Субвенции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443104,93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442085,49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99,8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468170,13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105,9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498157,42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106,4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Иные межбюджетные трансферты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2490,39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1043,86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41,9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1043,86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1043,86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latin typeface="Book Antiqua" pitchFamily="18" charset="0"/>
                        </a:rPr>
                        <a:t>Прочие безвозмездные поступления</a:t>
                      </a:r>
                      <a:endParaRPr lang="ru-RU" sz="1250" dirty="0">
                        <a:latin typeface="Book Antiqua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6838,49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49,5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0,7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49,5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49,5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100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2320" y="977605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2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20472" cy="634082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Структура налоговых и неналоговых доходов на 2015 год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726615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199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Структура безвозмездных поступлений на 2015 год</a:t>
            </a:r>
            <a:endParaRPr lang="ru-RU" sz="2400" b="1" u="sng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5677328"/>
              </p:ext>
            </p:extLst>
          </p:nvPr>
        </p:nvGraphicFramePr>
        <p:xfrm>
          <a:off x="0" y="836712"/>
          <a:ext cx="903649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01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71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Book Antiqua" pitchFamily="18" charset="0"/>
              </a:rPr>
              <a:t>Прогноз налогового потенциала по налогу на доходы физических лиц</a:t>
            </a:r>
            <a:endParaRPr lang="ru-RU" sz="2400" b="1" u="sng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4215" y="652937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ыс. рублей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9452" y="1115941"/>
            <a:ext cx="9125095" cy="5601910"/>
            <a:chOff x="9452" y="1115941"/>
            <a:chExt cx="9125095" cy="56019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452" y="1124744"/>
              <a:ext cx="3122387" cy="8640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Налоговая база 2013 год (5НДФЛ) по соответствующим ставкам 1183628,03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12160" y="1124744"/>
              <a:ext cx="3122387" cy="8640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Коэффициент роста фонда оплаты труда на текущий финансовый год 108,04%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07904" y="1115941"/>
              <a:ext cx="1728192" cy="8640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Ставки (13%, 35%, 30%, 9%, 15%)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97067" y="1340768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Book Antiqua" pitchFamily="18" charset="0"/>
                </a:rPr>
                <a:t>Х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08104" y="1340768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Book Antiqua" pitchFamily="18" charset="0"/>
                </a:rPr>
                <a:t>Х</a:t>
              </a: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 rot="5400000">
              <a:off x="4391980" y="-1863588"/>
              <a:ext cx="360040" cy="8064896"/>
            </a:xfrm>
            <a:prstGeom prst="rightBrac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1580" y="2420888"/>
              <a:ext cx="7560840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ОЦЕНКА НДФЛ за 2014 год без учета НДФЛ по иностранным гражданам в виде фиксированного авансового платежа – 46691,9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8696" y="3212976"/>
              <a:ext cx="3777240" cy="8640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Коэффициент роста фонда оплаты труда на очередной финансовый год 106,8% 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68951" y="3212976"/>
              <a:ext cx="3751521" cy="86409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НДФЛ по иностранным гражданам в виде фиксированного авансового платежа 261,3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55976" y="3429000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Book Antiqua" pitchFamily="18" charset="0"/>
                </a:rPr>
                <a:t>+   </a:t>
              </a:r>
              <a:endParaRPr lang="ru-RU" sz="28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5556" y="2865690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Book Antiqua" pitchFamily="18" charset="0"/>
                </a:rPr>
                <a:t>Х</a:t>
              </a:r>
            </a:p>
          </p:txBody>
        </p:sp>
        <p:sp>
          <p:nvSpPr>
            <p:cNvPr id="16" name="Правая фигурная скобка 15"/>
            <p:cNvSpPr/>
            <p:nvPr/>
          </p:nvSpPr>
          <p:spPr>
            <a:xfrm rot="5400000">
              <a:off x="4391980" y="224644"/>
              <a:ext cx="360040" cy="8064896"/>
            </a:xfrm>
            <a:prstGeom prst="rightBrac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7584" y="4509120"/>
              <a:ext cx="7560840" cy="4564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ПРОГНОЗ НДФЛ на 2015 год 68417,5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496" y="5013176"/>
              <a:ext cx="4353304" cy="8679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Коэффициент роста фонда оплаты труда 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на 2016 год 107,7%</a:t>
              </a:r>
            </a:p>
            <a:p>
              <a:pPr algn="ctr"/>
              <a:r>
                <a:rPr lang="ru-RU" sz="1600" dirty="0">
                  <a:solidFill>
                    <a:schemeClr val="tx1"/>
                  </a:solidFill>
                  <a:latin typeface="Book Antiqua" pitchFamily="18" charset="0"/>
                </a:rPr>
                <a:t>н</a:t>
              </a:r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а 2017 год 108,5%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08003" y="5017012"/>
              <a:ext cx="4368379" cy="86409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Book Antiqua" pitchFamily="18" charset="0"/>
                </a:rPr>
                <a:t>НДФЛ по иностранным гражданам в виде фиксированного авансового платежа</a:t>
              </a:r>
              <a:endParaRPr lang="ru-RU" sz="16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58994" y="5231118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Book Antiqua" pitchFamily="18" charset="0"/>
                </a:rPr>
                <a:t>+   </a:t>
              </a:r>
              <a:endParaRPr lang="ru-RU" sz="28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 rot="5400000">
              <a:off x="4294998" y="2028680"/>
              <a:ext cx="360040" cy="8064896"/>
            </a:xfrm>
            <a:prstGeom prst="rightBrac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4598" y="6261396"/>
              <a:ext cx="7560840" cy="4564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Book Antiqua" pitchFamily="18" charset="0"/>
                </a:rPr>
                <a:t>НДФЛ на 2016 год 71528,78,          НДФЛ на 2017 год 77603,16</a:t>
              </a:r>
              <a:endParaRPr lang="ru-RU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141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</Template>
  <TotalTime>2176</TotalTime>
  <Words>1637</Words>
  <Application>Microsoft Office PowerPoint</Application>
  <PresentationFormat>Экран (4:3)</PresentationFormat>
  <Paragraphs>619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67</vt:lpstr>
      <vt:lpstr>Диаграмма</vt:lpstr>
      <vt:lpstr>Слайд</vt:lpstr>
      <vt:lpstr> АНАЛИТИЧЕСКИЙ ПРОЕКТ  Анализ бюджетной политики в Российской Федерации на муниципальном уровне  (на примере Грачевского муниципального района Ставропольского края)</vt:lpstr>
      <vt:lpstr>Участники бюджетного процесса в Грачевском муниципальном районе</vt:lpstr>
      <vt:lpstr>Слайд 3</vt:lpstr>
      <vt:lpstr>Слайд 4</vt:lpstr>
      <vt:lpstr>Основные характеристики бюджета Грачевского муниципального района</vt:lpstr>
      <vt:lpstr>Объем и структура доходов в динамике бюджета Грачевского муниципального района</vt:lpstr>
      <vt:lpstr>Структура налоговых и неналоговых доходов на 2015 год</vt:lpstr>
      <vt:lpstr>Структура безвозмездных поступлений на 2015 год</vt:lpstr>
      <vt:lpstr>Прогноз налогового потенциала по налогу на доходы физических лиц</vt:lpstr>
      <vt:lpstr>Прогноз налогового потенциала по единому налогу на вмененный доход</vt:lpstr>
      <vt:lpstr>Прогноз налогового потенциала  по единому сельскохозяйственному налогу</vt:lpstr>
      <vt:lpstr>Прогноз налогового потенциала по государственной пошлине</vt:lpstr>
      <vt:lpstr>Слайд 13</vt:lpstr>
      <vt:lpstr>Структура расходов бюджета Грачевского муниципального района на 2015 год по основным разделам</vt:lpstr>
      <vt:lpstr>Структура расходов бюджета Грачевского муниципального района на 2014 год по основным разделам</vt:lpstr>
      <vt:lpstr>Динамика расходов бюджета Грачевского  муниципального района</vt:lpstr>
      <vt:lpstr>Расходы бюджета Грачевского муниципального района на образование</vt:lpstr>
      <vt:lpstr>Расходы бюджета Грачевского муниципального района на культуру</vt:lpstr>
      <vt:lpstr>Расходы бюджета Грачевского муниципального района на социальную политику</vt:lpstr>
      <vt:lpstr>Расходы бюджета Грачевского  муниципального района на физическую культуру и спорт</vt:lpstr>
      <vt:lpstr>ДИНАМИКА  индикативных значений соотношения заработной платы отдельных категорий работников муниципальных учреждений бюджетного сектора экономики и средней заработной платы в Ставропольском крае и прогнозируемый размер средней зарплаты указанных категорий работников</vt:lpstr>
      <vt:lpstr>Межбюджетные отношения на 2015 год</vt:lpstr>
      <vt:lpstr>Межбюджетные отношения на 2014 год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тыс. руб. </vt:lpstr>
      <vt:lpstr>Рейтинг по достигнутым результатам повышения качества управления бюджетным процессом в муниципальных районах и городских округах Ставропольского края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Новоселицкого муниципального района на 2015 год и плановый период 2016 – 2017 годов</dc:title>
  <dc:creator>GrBeNA</dc:creator>
  <cp:lastModifiedBy>146</cp:lastModifiedBy>
  <cp:revision>231</cp:revision>
  <cp:lastPrinted>2014-11-11T12:53:47Z</cp:lastPrinted>
  <dcterms:created xsi:type="dcterms:W3CDTF">2015-02-11T11:09:55Z</dcterms:created>
  <dcterms:modified xsi:type="dcterms:W3CDTF">2016-03-10T05:15:26Z</dcterms:modified>
</cp:coreProperties>
</file>